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5"/>
  </p:notesMasterIdLst>
  <p:handoutMasterIdLst>
    <p:handoutMasterId r:id="rId36"/>
  </p:handoutMasterIdLst>
  <p:sldIdLst>
    <p:sldId id="726" r:id="rId2"/>
    <p:sldId id="1156" r:id="rId3"/>
    <p:sldId id="1163" r:id="rId4"/>
    <p:sldId id="1346" r:id="rId5"/>
    <p:sldId id="1361" r:id="rId6"/>
    <p:sldId id="1249" r:id="rId7"/>
    <p:sldId id="1275" r:id="rId8"/>
    <p:sldId id="1292" r:id="rId9"/>
    <p:sldId id="1333" r:id="rId10"/>
    <p:sldId id="1255" r:id="rId11"/>
    <p:sldId id="1347" r:id="rId12"/>
    <p:sldId id="1348" r:id="rId13"/>
    <p:sldId id="1349" r:id="rId14"/>
    <p:sldId id="1364" r:id="rId15"/>
    <p:sldId id="1354" r:id="rId16"/>
    <p:sldId id="1352" r:id="rId17"/>
    <p:sldId id="1353" r:id="rId18"/>
    <p:sldId id="1260" r:id="rId19"/>
    <p:sldId id="1307" r:id="rId20"/>
    <p:sldId id="1366" r:id="rId21"/>
    <p:sldId id="1367" r:id="rId22"/>
    <p:sldId id="1369" r:id="rId23"/>
    <p:sldId id="1343" r:id="rId24"/>
    <p:sldId id="1355" r:id="rId25"/>
    <p:sldId id="1233" r:id="rId26"/>
    <p:sldId id="1356" r:id="rId27"/>
    <p:sldId id="1370" r:id="rId28"/>
    <p:sldId id="1230" r:id="rId29"/>
    <p:sldId id="1330" r:id="rId30"/>
    <p:sldId id="1335" r:id="rId31"/>
    <p:sldId id="1371" r:id="rId32"/>
    <p:sldId id="1173" r:id="rId33"/>
    <p:sldId id="1069" r:id="rId34"/>
  </p:sldIdLst>
  <p:sldSz cx="9144000" cy="6858000" type="screen4x3"/>
  <p:notesSz cx="9296400" cy="7010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208" userDrawn="1">
          <p15:clr>
            <a:srgbClr val="A4A3A4"/>
          </p15:clr>
        </p15:guide>
        <p15:guide id="2" pos="29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76" autoAdjust="0"/>
    <p:restoredTop sz="64731" autoAdjust="0"/>
  </p:normalViewPr>
  <p:slideViewPr>
    <p:cSldViewPr>
      <p:cViewPr varScale="1">
        <p:scale>
          <a:sx n="56" d="100"/>
          <a:sy n="56" d="100"/>
        </p:scale>
        <p:origin x="-2000" y="-104"/>
      </p:cViewPr>
      <p:guideLst>
        <p:guide orient="horz" pos="2160"/>
        <p:guide pos="2880"/>
      </p:guideLst>
    </p:cSldViewPr>
  </p:slideViewPr>
  <p:outlineViewPr>
    <p:cViewPr>
      <p:scale>
        <a:sx n="33" d="100"/>
        <a:sy n="33" d="100"/>
      </p:scale>
      <p:origin x="0" y="-15576"/>
    </p:cViewPr>
  </p:outlineViewPr>
  <p:notesTextViewPr>
    <p:cViewPr>
      <p:scale>
        <a:sx n="100" d="100"/>
        <a:sy n="100" d="100"/>
      </p:scale>
      <p:origin x="0" y="0"/>
    </p:cViewPr>
  </p:notesTextViewPr>
  <p:sorterViewPr>
    <p:cViewPr>
      <p:scale>
        <a:sx n="66" d="100"/>
        <a:sy n="66" d="100"/>
      </p:scale>
      <p:origin x="0" y="16260"/>
    </p:cViewPr>
  </p:sorterViewPr>
  <p:notesViewPr>
    <p:cSldViewPr>
      <p:cViewPr varScale="1">
        <p:scale>
          <a:sx n="91" d="100"/>
          <a:sy n="91" d="100"/>
        </p:scale>
        <p:origin x="2094" y="78"/>
      </p:cViewPr>
      <p:guideLst>
        <p:guide orient="horz" pos="2208"/>
        <p:guide pos="2927"/>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1"/>
            <a:ext cx="4029920" cy="350283"/>
          </a:xfrm>
          <a:prstGeom prst="rect">
            <a:avLst/>
          </a:prstGeom>
          <a:noFill/>
          <a:ln w="9525">
            <a:noFill/>
            <a:miter lim="800000"/>
            <a:headEnd/>
            <a:tailEnd/>
          </a:ln>
          <a:effectLst/>
        </p:spPr>
        <p:txBody>
          <a:bodyPr vert="horz" wrap="square" lIns="92657" tIns="46329" rIns="92657" bIns="46329" numCol="1" anchor="t"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60419" name="Rectangle 3"/>
          <p:cNvSpPr>
            <a:spLocks noGrp="1" noChangeArrowheads="1"/>
          </p:cNvSpPr>
          <p:nvPr>
            <p:ph type="dt" sz="quarter" idx="1"/>
          </p:nvPr>
        </p:nvSpPr>
        <p:spPr bwMode="auto">
          <a:xfrm>
            <a:off x="5266481" y="1"/>
            <a:ext cx="4029920" cy="350283"/>
          </a:xfrm>
          <a:prstGeom prst="rect">
            <a:avLst/>
          </a:prstGeom>
          <a:noFill/>
          <a:ln w="9525">
            <a:noFill/>
            <a:miter lim="800000"/>
            <a:headEnd/>
            <a:tailEnd/>
          </a:ln>
          <a:effectLst/>
        </p:spPr>
        <p:txBody>
          <a:bodyPr vert="horz" wrap="square" lIns="92657" tIns="46329" rIns="92657" bIns="46329"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dirty="0"/>
          </a:p>
        </p:txBody>
      </p:sp>
      <p:sp>
        <p:nvSpPr>
          <p:cNvPr id="60420" name="Rectangle 4"/>
          <p:cNvSpPr>
            <a:spLocks noGrp="1" noChangeArrowheads="1"/>
          </p:cNvSpPr>
          <p:nvPr>
            <p:ph type="ftr" sz="quarter" idx="2"/>
          </p:nvPr>
        </p:nvSpPr>
        <p:spPr bwMode="auto">
          <a:xfrm>
            <a:off x="0" y="6660117"/>
            <a:ext cx="4029920" cy="350283"/>
          </a:xfrm>
          <a:prstGeom prst="rect">
            <a:avLst/>
          </a:prstGeom>
          <a:noFill/>
          <a:ln w="9525">
            <a:noFill/>
            <a:miter lim="800000"/>
            <a:headEnd/>
            <a:tailEnd/>
          </a:ln>
          <a:effectLst/>
        </p:spPr>
        <p:txBody>
          <a:bodyPr vert="horz" wrap="square" lIns="92657" tIns="46329" rIns="92657" bIns="46329" numCol="1" anchor="b"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60421" name="Rectangle 5"/>
          <p:cNvSpPr>
            <a:spLocks noGrp="1" noChangeArrowheads="1"/>
          </p:cNvSpPr>
          <p:nvPr>
            <p:ph type="sldNum" sz="quarter" idx="3"/>
          </p:nvPr>
        </p:nvSpPr>
        <p:spPr bwMode="auto">
          <a:xfrm>
            <a:off x="5266481" y="6660117"/>
            <a:ext cx="4029920" cy="350283"/>
          </a:xfrm>
          <a:prstGeom prst="rect">
            <a:avLst/>
          </a:prstGeom>
          <a:noFill/>
          <a:ln w="9525">
            <a:noFill/>
            <a:miter lim="800000"/>
            <a:headEnd/>
            <a:tailEnd/>
          </a:ln>
          <a:effectLst/>
        </p:spPr>
        <p:txBody>
          <a:bodyPr vert="horz" wrap="square" lIns="92657" tIns="46329" rIns="92657" bIns="46329"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69621C98-A5B5-4DDA-AEF2-363C582F133B}" type="slidenum">
              <a:rPr lang="en-US" altLang="en-US"/>
              <a:pPr>
                <a:defRPr/>
              </a:pPr>
              <a:t>‹#›</a:t>
            </a:fld>
            <a:endParaRPr lang="en-US" altLang="en-US" dirty="0"/>
          </a:p>
        </p:txBody>
      </p:sp>
    </p:spTree>
    <p:extLst>
      <p:ext uri="{BB962C8B-B14F-4D97-AF65-F5344CB8AC3E}">
        <p14:creationId xmlns:p14="http://schemas.microsoft.com/office/powerpoint/2010/main" val="3788896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hdr" sz="quarter"/>
          </p:nvPr>
        </p:nvSpPr>
        <p:spPr bwMode="auto">
          <a:xfrm>
            <a:off x="0" y="1"/>
            <a:ext cx="4029920" cy="350283"/>
          </a:xfrm>
          <a:prstGeom prst="rect">
            <a:avLst/>
          </a:prstGeom>
          <a:noFill/>
          <a:ln w="9525">
            <a:noFill/>
            <a:miter lim="800000"/>
            <a:headEnd/>
            <a:tailEnd/>
          </a:ln>
          <a:effectLst/>
        </p:spPr>
        <p:txBody>
          <a:bodyPr vert="horz" wrap="square" lIns="92657" tIns="46329" rIns="92657" bIns="46329" numCol="1" anchor="t"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471043" name="Rectangle 3"/>
          <p:cNvSpPr>
            <a:spLocks noGrp="1" noChangeArrowheads="1"/>
          </p:cNvSpPr>
          <p:nvPr>
            <p:ph type="dt" idx="1"/>
          </p:nvPr>
        </p:nvSpPr>
        <p:spPr bwMode="auto">
          <a:xfrm>
            <a:off x="5263310" y="1"/>
            <a:ext cx="4031505" cy="350283"/>
          </a:xfrm>
          <a:prstGeom prst="rect">
            <a:avLst/>
          </a:prstGeom>
          <a:noFill/>
          <a:ln w="9525">
            <a:noFill/>
            <a:miter lim="800000"/>
            <a:headEnd/>
            <a:tailEnd/>
          </a:ln>
          <a:effectLst/>
        </p:spPr>
        <p:txBody>
          <a:bodyPr vert="horz" wrap="square" lIns="92657" tIns="46329" rIns="92657" bIns="46329"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2894013" y="525463"/>
            <a:ext cx="3506787" cy="2630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5" name="Rectangle 5"/>
          <p:cNvSpPr>
            <a:spLocks noGrp="1" noChangeArrowheads="1"/>
          </p:cNvSpPr>
          <p:nvPr>
            <p:ph type="body" sz="quarter" idx="3"/>
          </p:nvPr>
        </p:nvSpPr>
        <p:spPr bwMode="auto">
          <a:xfrm>
            <a:off x="930592" y="3329269"/>
            <a:ext cx="7435218" cy="3155705"/>
          </a:xfrm>
          <a:prstGeom prst="rect">
            <a:avLst/>
          </a:prstGeom>
          <a:noFill/>
          <a:ln w="9525">
            <a:noFill/>
            <a:miter lim="800000"/>
            <a:headEnd/>
            <a:tailEnd/>
          </a:ln>
          <a:effectLst/>
        </p:spPr>
        <p:txBody>
          <a:bodyPr vert="horz" wrap="square" lIns="92657" tIns="46329" rIns="92657" bIns="463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046" name="Rectangle 6"/>
          <p:cNvSpPr>
            <a:spLocks noGrp="1" noChangeArrowheads="1"/>
          </p:cNvSpPr>
          <p:nvPr>
            <p:ph type="ftr" sz="quarter" idx="4"/>
          </p:nvPr>
        </p:nvSpPr>
        <p:spPr bwMode="auto">
          <a:xfrm>
            <a:off x="0" y="6658539"/>
            <a:ext cx="4029920" cy="350283"/>
          </a:xfrm>
          <a:prstGeom prst="rect">
            <a:avLst/>
          </a:prstGeom>
          <a:noFill/>
          <a:ln w="9525">
            <a:noFill/>
            <a:miter lim="800000"/>
            <a:headEnd/>
            <a:tailEnd/>
          </a:ln>
          <a:effectLst/>
        </p:spPr>
        <p:txBody>
          <a:bodyPr vert="horz" wrap="square" lIns="92657" tIns="46329" rIns="92657" bIns="46329" numCol="1" anchor="b"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471047" name="Rectangle 7"/>
          <p:cNvSpPr>
            <a:spLocks noGrp="1" noChangeArrowheads="1"/>
          </p:cNvSpPr>
          <p:nvPr>
            <p:ph type="sldNum" sz="quarter" idx="5"/>
          </p:nvPr>
        </p:nvSpPr>
        <p:spPr bwMode="auto">
          <a:xfrm>
            <a:off x="5263310" y="6658539"/>
            <a:ext cx="4031505" cy="350283"/>
          </a:xfrm>
          <a:prstGeom prst="rect">
            <a:avLst/>
          </a:prstGeom>
          <a:noFill/>
          <a:ln w="9525">
            <a:noFill/>
            <a:miter lim="800000"/>
            <a:headEnd/>
            <a:tailEnd/>
          </a:ln>
          <a:effectLst/>
        </p:spPr>
        <p:txBody>
          <a:bodyPr vert="horz" wrap="square" lIns="92657" tIns="46329" rIns="92657" bIns="46329"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257A88CF-FAB9-4989-940D-E225382DE210}" type="slidenum">
              <a:rPr lang="en-US" altLang="en-US"/>
              <a:pPr>
                <a:defRPr/>
              </a:pPr>
              <a:t>‹#›</a:t>
            </a:fld>
            <a:endParaRPr lang="en-US" altLang="en-US" dirty="0"/>
          </a:p>
        </p:txBody>
      </p:sp>
    </p:spTree>
    <p:extLst>
      <p:ext uri="{BB962C8B-B14F-4D97-AF65-F5344CB8AC3E}">
        <p14:creationId xmlns:p14="http://schemas.microsoft.com/office/powerpoint/2010/main" val="2049971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theconversation.com/brussels-attacks-callous-brexit-tweeters-will-lose-the-battle-for-hearts-and-minds-56710"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politico.com/story/2016/03/donald-trump-media-response-220033" TargetMode="External"/><Relationship Id="rId4" Type="http://schemas.openxmlformats.org/officeDocument/2006/relationships/hyperlink" Target="http://fortune.com/2016/03/28/the-media-and-trump"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www.worldsofjournalism.org/org.htm"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rbf.org/pocantico-center" TargetMode="External"/><Relationship Id="rId4" Type="http://schemas.openxmlformats.org/officeDocument/2006/relationships/hyperlink" Target="http://inn.org/pocantico-declaration/" TargetMode="External"/><Relationship Id="rId5" Type="http://schemas.openxmlformats.org/officeDocument/2006/relationships/hyperlink" Target="http://inn.org/members/"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ethicaljournalismnetwork.org/en/contents/hate-speech-a-five-point-test-for-journalist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www.wnyc.org/story/breaking-news-consumers-handbook-terrorism-editio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bit.ly/1MyA4H3"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ACFC79-7AB3-4145-B123-9866E8780655}" type="slidenum">
              <a:rPr lang="en-US" altLang="en-US" smtClean="0"/>
              <a:pPr>
                <a:spcBef>
                  <a:spcPct val="0"/>
                </a:spcBef>
              </a:pPr>
              <a:t>1</a:t>
            </a:fld>
            <a:endParaRPr lang="en-US"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p>
        </p:txBody>
      </p:sp>
    </p:spTree>
    <p:extLst>
      <p:ext uri="{BB962C8B-B14F-4D97-AF65-F5344CB8AC3E}">
        <p14:creationId xmlns:p14="http://schemas.microsoft.com/office/powerpoint/2010/main" val="202180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592" y="3329269"/>
            <a:ext cx="7435218" cy="3681131"/>
          </a:xfrm>
        </p:spPr>
        <p:txBody>
          <a:bodyPr/>
          <a:lstStyle/>
          <a:p>
            <a:r>
              <a:rPr lang="en-US" sz="1400" kern="1200" dirty="0" smtClean="0">
                <a:solidFill>
                  <a:schemeClr val="tx1"/>
                </a:solidFill>
                <a:effectLst/>
              </a:rPr>
              <a:t>The </a:t>
            </a:r>
            <a:r>
              <a:rPr lang="en-US" sz="1400" kern="1200" dirty="0">
                <a:solidFill>
                  <a:schemeClr val="tx1"/>
                </a:solidFill>
                <a:effectLst/>
              </a:rPr>
              <a:t>key issues: </a:t>
            </a:r>
            <a:r>
              <a:rPr lang="en-US" sz="1400" b="1" kern="1200" dirty="0">
                <a:solidFill>
                  <a:schemeClr val="tx1"/>
                </a:solidFill>
                <a:effectLst/>
              </a:rPr>
              <a:t>As a matter of fact, do journalists share common values and ethical principles</a:t>
            </a:r>
            <a:r>
              <a:rPr lang="en-US" sz="1400" kern="1200" dirty="0">
                <a:solidFill>
                  <a:schemeClr val="tx1"/>
                </a:solidFill>
                <a:effectLst/>
              </a:rPr>
              <a:t> that need development, through research, can be stated as </a:t>
            </a:r>
            <a:r>
              <a:rPr lang="en-US" sz="1400" kern="1200" dirty="0" smtClean="0">
                <a:solidFill>
                  <a:schemeClr val="tx1"/>
                </a:solidFill>
                <a:effectLst/>
              </a:rPr>
              <a:t>questions: If </a:t>
            </a:r>
            <a:r>
              <a:rPr lang="en-US" sz="1400" kern="1200" dirty="0">
                <a:solidFill>
                  <a:schemeClr val="tx1"/>
                </a:solidFill>
                <a:effectLst/>
              </a:rPr>
              <a:t>there is disagreement, where does the disagreement lie? </a:t>
            </a:r>
            <a:r>
              <a:rPr lang="en-US" sz="1400" b="1" kern="1200" dirty="0" smtClean="0">
                <a:solidFill>
                  <a:schemeClr val="tx1"/>
                </a:solidFill>
                <a:effectLst/>
              </a:rPr>
              <a:t>What </a:t>
            </a:r>
            <a:r>
              <a:rPr lang="en-US" sz="1400" b="1" kern="1200" dirty="0">
                <a:solidFill>
                  <a:schemeClr val="tx1"/>
                </a:solidFill>
                <a:effectLst/>
              </a:rPr>
              <a:t>theory of universals is best for global media ethics? </a:t>
            </a:r>
            <a:r>
              <a:rPr lang="en-US" sz="1400" kern="1200" dirty="0">
                <a:solidFill>
                  <a:schemeClr val="tx1"/>
                </a:solidFill>
                <a:effectLst/>
              </a:rPr>
              <a:t>Are universals discovered, invented, or proposed? Can globalism avoid cultural imperialism? </a:t>
            </a:r>
            <a:r>
              <a:rPr lang="en-US" sz="1400" b="1" kern="1200" dirty="0" smtClean="0">
                <a:solidFill>
                  <a:schemeClr val="tx1"/>
                </a:solidFill>
                <a:effectLst/>
              </a:rPr>
              <a:t>What </a:t>
            </a:r>
            <a:r>
              <a:rPr lang="en-US" sz="1400" b="1" kern="1200" dirty="0">
                <a:solidFill>
                  <a:schemeClr val="tx1"/>
                </a:solidFill>
                <a:effectLst/>
              </a:rPr>
              <a:t>theory of agreement is presupposed </a:t>
            </a:r>
            <a:r>
              <a:rPr lang="en-US" sz="1400" kern="1200" dirty="0">
                <a:solidFill>
                  <a:schemeClr val="tx1"/>
                </a:solidFill>
                <a:effectLst/>
              </a:rPr>
              <a:t>by global media ethics? </a:t>
            </a:r>
            <a:r>
              <a:rPr lang="en-US" sz="1400" kern="1200" dirty="0" smtClean="0">
                <a:solidFill>
                  <a:schemeClr val="tx1"/>
                </a:solidFill>
                <a:effectLst/>
              </a:rPr>
              <a:t>do </a:t>
            </a:r>
            <a:r>
              <a:rPr lang="en-US" sz="1400" kern="1200" dirty="0">
                <a:solidFill>
                  <a:schemeClr val="tx1"/>
                </a:solidFill>
                <a:effectLst/>
              </a:rPr>
              <a:t>they mean agreement among all journalists? </a:t>
            </a:r>
            <a:r>
              <a:rPr lang="en-US" sz="1400" kern="1200" dirty="0" smtClean="0">
                <a:solidFill>
                  <a:schemeClr val="tx1"/>
                </a:solidFill>
                <a:effectLst/>
              </a:rPr>
              <a:t>ethical </a:t>
            </a:r>
            <a:r>
              <a:rPr lang="en-US" sz="1400" kern="1200" dirty="0">
                <a:solidFill>
                  <a:schemeClr val="tx1"/>
                </a:solidFill>
                <a:effectLst/>
              </a:rPr>
              <a:t>agreement needed in global media ethics will the project have the necessary philosophical foundations.</a:t>
            </a:r>
          </a:p>
          <a:p>
            <a:pPr>
              <a:defRPr/>
            </a:pPr>
            <a:r>
              <a:rPr lang="en-US" sz="1400" dirty="0" smtClean="0"/>
              <a:t>My universals:Therefore</a:t>
            </a:r>
            <a:r>
              <a:rPr lang="en-US" sz="1400" dirty="0"/>
              <a:t>, need </a:t>
            </a:r>
            <a:r>
              <a:rPr lang="en-US" sz="1400" b="1" i="1" dirty="0"/>
              <a:t>richer ideas and approaches to universals.</a:t>
            </a:r>
          </a:p>
          <a:p>
            <a:pPr>
              <a:buFont typeface="Wingdings" panose="05000000000000000000" pitchFamily="2" charset="2"/>
              <a:buNone/>
            </a:pPr>
            <a:r>
              <a:rPr lang="en-US" altLang="en-US" sz="1400" u="sng" dirty="0" smtClean="0"/>
              <a:t>Types </a:t>
            </a:r>
            <a:r>
              <a:rPr lang="en-US" altLang="en-US" sz="1400" u="sng" dirty="0"/>
              <a:t>of universal </a:t>
            </a:r>
            <a:r>
              <a:rPr lang="en-US" altLang="en-US" sz="1400" u="sng" dirty="0" smtClean="0"/>
              <a:t>claims</a:t>
            </a:r>
            <a:r>
              <a:rPr lang="en-US" altLang="en-US" sz="1400" dirty="0" smtClean="0"/>
              <a:t>: Factual </a:t>
            </a:r>
            <a:r>
              <a:rPr lang="en-US" altLang="en-US" sz="1400" dirty="0"/>
              <a:t>and normative universals (p. 174)</a:t>
            </a:r>
          </a:p>
          <a:p>
            <a:r>
              <a:rPr lang="en-US" altLang="en-US" sz="1400" dirty="0"/>
              <a:t>Rational normative principles – what ought to hold – facts of reason p. 174</a:t>
            </a:r>
          </a:p>
          <a:p>
            <a:r>
              <a:rPr lang="en-US" altLang="en-US" sz="1400" dirty="0"/>
              <a:t>Contractual universals- 174. </a:t>
            </a:r>
          </a:p>
          <a:p>
            <a:r>
              <a:rPr lang="en-US" altLang="en-US" sz="1400" b="1" u="sng" dirty="0"/>
              <a:t>MY new view: global natural universals</a:t>
            </a:r>
            <a:r>
              <a:rPr lang="en-US" altLang="en-US" sz="1400" b="1" u="sng" dirty="0" smtClean="0"/>
              <a:t>.  </a:t>
            </a:r>
            <a:r>
              <a:rPr lang="en-US" altLang="en-US" sz="1400" dirty="0" smtClean="0"/>
              <a:t>As </a:t>
            </a:r>
            <a:r>
              <a:rPr lang="en-US" altLang="en-US" sz="1400" dirty="0"/>
              <a:t>practical proposals p. 175</a:t>
            </a:r>
            <a:br>
              <a:rPr lang="en-US" altLang="en-US" sz="1400" dirty="0"/>
            </a:br>
            <a:r>
              <a:rPr lang="en-US" altLang="en-US" sz="1400" dirty="0" smtClean="0"/>
              <a:t>AS </a:t>
            </a:r>
            <a:r>
              <a:rPr lang="en-US" altLang="en-US" sz="1400" dirty="0"/>
              <a:t>NORMATIVELY JUSTIFIED ROLE p. 176. worthy of being affirmed.</a:t>
            </a:r>
          </a:p>
          <a:p>
            <a:endParaRPr lang="en-US" altLang="en-US" sz="1200" b="1" u="sng" dirty="0"/>
          </a:p>
          <a:p>
            <a:pPr marL="0" indent="0">
              <a:buFont typeface="Wingdings" panose="05000000000000000000" pitchFamily="2" charset="2"/>
              <a:buNone/>
            </a:pPr>
            <a:endParaRPr lang="en-US" altLang="en-US" b="1" u="sng" dirty="0"/>
          </a:p>
          <a:p>
            <a:endParaRPr lang="en-US" alt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10</a:t>
            </a:fld>
            <a:endParaRPr lang="en-US" altLang="en-US" dirty="0"/>
          </a:p>
        </p:txBody>
      </p:sp>
    </p:spTree>
    <p:extLst>
      <p:ext uri="{BB962C8B-B14F-4D97-AF65-F5344CB8AC3E}">
        <p14:creationId xmlns:p14="http://schemas.microsoft.com/office/powerpoint/2010/main" val="219917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85138B-3022-4FB7-8088-3FAE6887D3F9}" type="slidenum">
              <a:rPr lang="en-US" altLang="en-US">
                <a:latin typeface="Arial" panose="020B0604020202020204" pitchFamily="34" charset="0"/>
              </a:rPr>
              <a:pPr>
                <a:spcBef>
                  <a:spcPct val="0"/>
                </a:spcBef>
              </a:pPr>
              <a:t>11</a:t>
            </a:fld>
            <a:endParaRPr lang="en-US" altLang="en-US" dirty="0">
              <a:latin typeface="Arial" panose="020B0604020202020204" pitchFamily="34" charset="0"/>
            </a:endParaRPr>
          </a:p>
        </p:txBody>
      </p:sp>
    </p:spTree>
    <p:extLst>
      <p:ext uri="{BB962C8B-B14F-4D97-AF65-F5344CB8AC3E}">
        <p14:creationId xmlns:p14="http://schemas.microsoft.com/office/powerpoint/2010/main" val="1587632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xfrm>
            <a:off x="1670149" y="3429000"/>
            <a:ext cx="5608913"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600" b="1"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0424" indent="-284778" eaLnBrk="0" hangingPunct="0">
              <a:defRPr>
                <a:solidFill>
                  <a:schemeClr val="tx1"/>
                </a:solidFill>
                <a:latin typeface="Arial" panose="020B0604020202020204" pitchFamily="34" charset="0"/>
              </a:defRPr>
            </a:lvl2pPr>
            <a:lvl3pPr marL="1139114" indent="-227823" eaLnBrk="0" hangingPunct="0">
              <a:defRPr>
                <a:solidFill>
                  <a:schemeClr val="tx1"/>
                </a:solidFill>
                <a:latin typeface="Arial" panose="020B0604020202020204" pitchFamily="34" charset="0"/>
              </a:defRPr>
            </a:lvl3pPr>
            <a:lvl4pPr marL="1594759" indent="-227823" eaLnBrk="0" hangingPunct="0">
              <a:defRPr>
                <a:solidFill>
                  <a:schemeClr val="tx1"/>
                </a:solidFill>
                <a:latin typeface="Arial" panose="020B0604020202020204" pitchFamily="34" charset="0"/>
              </a:defRPr>
            </a:lvl4pPr>
            <a:lvl5pPr marL="2050405" indent="-227823" eaLnBrk="0" hangingPunct="0">
              <a:defRPr>
                <a:solidFill>
                  <a:schemeClr val="tx1"/>
                </a:solidFill>
                <a:latin typeface="Arial" panose="020B0604020202020204" pitchFamily="34" charset="0"/>
              </a:defRPr>
            </a:lvl5pPr>
            <a:lvl6pPr marL="2506050" indent="-227823" eaLnBrk="0" fontAlgn="base" hangingPunct="0">
              <a:spcBef>
                <a:spcPct val="0"/>
              </a:spcBef>
              <a:spcAft>
                <a:spcPct val="0"/>
              </a:spcAft>
              <a:defRPr>
                <a:solidFill>
                  <a:schemeClr val="tx1"/>
                </a:solidFill>
                <a:latin typeface="Arial" panose="020B0604020202020204" pitchFamily="34" charset="0"/>
              </a:defRPr>
            </a:lvl6pPr>
            <a:lvl7pPr marL="2961696" indent="-227823" eaLnBrk="0" fontAlgn="base" hangingPunct="0">
              <a:spcBef>
                <a:spcPct val="0"/>
              </a:spcBef>
              <a:spcAft>
                <a:spcPct val="0"/>
              </a:spcAft>
              <a:defRPr>
                <a:solidFill>
                  <a:schemeClr val="tx1"/>
                </a:solidFill>
                <a:latin typeface="Arial" panose="020B0604020202020204" pitchFamily="34" charset="0"/>
              </a:defRPr>
            </a:lvl7pPr>
            <a:lvl8pPr marL="3417341" indent="-227823" eaLnBrk="0" fontAlgn="base" hangingPunct="0">
              <a:spcBef>
                <a:spcPct val="0"/>
              </a:spcBef>
              <a:spcAft>
                <a:spcPct val="0"/>
              </a:spcAft>
              <a:defRPr>
                <a:solidFill>
                  <a:schemeClr val="tx1"/>
                </a:solidFill>
                <a:latin typeface="Arial" panose="020B0604020202020204" pitchFamily="34" charset="0"/>
              </a:defRPr>
            </a:lvl8pPr>
            <a:lvl9pPr marL="3872987" indent="-22782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13DC6FF-E1A4-4D2C-BF0C-9B663F6D9407}" type="slidenum">
              <a:rPr lang="en-US" altLang="en-US"/>
              <a:pPr eaLnBrk="1" hangingPunct="1"/>
              <a:t>12</a:t>
            </a:fld>
            <a:endParaRPr lang="en-US" altLang="en-US" dirty="0"/>
          </a:p>
        </p:txBody>
      </p:sp>
    </p:spTree>
    <p:extLst>
      <p:ext uri="{BB962C8B-B14F-4D97-AF65-F5344CB8AC3E}">
        <p14:creationId xmlns:p14="http://schemas.microsoft.com/office/powerpoint/2010/main" val="843548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592" y="3329269"/>
            <a:ext cx="7435218" cy="3528731"/>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a:t>Mass hack-war and mass propaganda!</a:t>
            </a:r>
            <a:endParaRPr lang="en-US" sz="1400"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hlinkClick r:id="rId3"/>
              </a:rPr>
              <a:t>https://theconversation.com/brussels-attacks-callous-brexit-tweeters-will-lose-the-battle-for-hearts-and-minds-56710</a:t>
            </a:r>
            <a:endParaRPr lang="en-US" sz="14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1" dirty="0" smtClean="0"/>
              <a:t>“</a:t>
            </a:r>
            <a:r>
              <a:rPr lang="en-US" sz="1400" b="1" dirty="0"/>
              <a:t>Newspapers Gobble Each Other Up to Survive Digital Apocalypse”</a:t>
            </a:r>
          </a:p>
          <a:p>
            <a:r>
              <a:rPr lang="en-US" sz="1400" dirty="0"/>
              <a:t>But did you know: 70 daily newspapers were sold in 2015 for a total of $827 million (Bloomberg)</a:t>
            </a:r>
          </a:p>
          <a:p>
            <a:r>
              <a:rPr lang="en-US" sz="1400" dirty="0"/>
              <a:t>The latest strategy to stay alive in the newspaper business is newspapers eating other newspapers, Gerry Smith writes. In 2015, the industry saw the most deals for the largest amount of money since the 2008 financial crisis, with 70 daily newspapers sold for a combined total of $827 million. Gannett alone purchased 15 daily newspapers in 2015. Even with a surge of acquisitions in 2015, Smith says more deals are expected to come in 2016 as media companies spin off TV stations, leaving newspapers to fend for themselves. </a:t>
            </a:r>
          </a:p>
          <a:p>
            <a:r>
              <a:rPr lang="en-US" sz="1400" b="1" dirty="0" smtClean="0"/>
              <a:t>Problem </a:t>
            </a:r>
            <a:r>
              <a:rPr lang="en-US" sz="1400" b="1" dirty="0"/>
              <a:t>with clickbait</a:t>
            </a:r>
            <a:r>
              <a:rPr lang="en-US" sz="1400" b="1" dirty="0" smtClean="0"/>
              <a:t>:</a:t>
            </a:r>
          </a:p>
          <a:p>
            <a:r>
              <a:rPr lang="en-US" sz="1400" b="1" dirty="0" smtClean="0"/>
              <a:t>---------</a:t>
            </a:r>
          </a:p>
          <a:p>
            <a:r>
              <a:rPr lang="en-US" sz="1400" b="1" dirty="0" smtClean="0"/>
              <a:t>Bad examples of activist journalism: </a:t>
            </a:r>
            <a:endParaRPr lang="en-US" sz="1400" b="1"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13</a:t>
            </a:fld>
            <a:endParaRPr lang="en-US" altLang="en-US" dirty="0"/>
          </a:p>
        </p:txBody>
      </p:sp>
    </p:spTree>
    <p:extLst>
      <p:ext uri="{BB962C8B-B14F-4D97-AF65-F5344CB8AC3E}">
        <p14:creationId xmlns:p14="http://schemas.microsoft.com/office/powerpoint/2010/main" val="3044013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Playing on presumed grievances</a:t>
            </a:r>
            <a:r>
              <a:rPr lang="en-US" sz="1600" b="1" baseline="0" dirty="0" smtClean="0"/>
              <a:t> was tactic of facists.</a:t>
            </a:r>
          </a:p>
          <a:p>
            <a:endParaRPr lang="en-US" sz="1600" b="1" baseline="0" dirty="0" smtClean="0"/>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600" dirty="0" smtClean="0"/>
              <a:t>Can we teach globalism and </a:t>
            </a:r>
            <a:r>
              <a:rPr lang="en-US" sz="1600" b="1" dirty="0" smtClean="0"/>
              <a:t>global political emotions? (Nussbaum)</a:t>
            </a:r>
          </a:p>
          <a:p>
            <a:pPr marL="0" indent="0">
              <a:buFont typeface="Wingdings" panose="05000000000000000000" pitchFamily="2" charset="2"/>
              <a:buNone/>
              <a:defRPr/>
            </a:pPr>
            <a:endParaRPr lang="en-US" sz="1600" b="1" dirty="0" smtClean="0"/>
          </a:p>
          <a:p>
            <a:pPr marL="0" indent="0">
              <a:buFont typeface="Wingdings" panose="05000000000000000000" pitchFamily="2" charset="2"/>
              <a:buNone/>
              <a:defRPr/>
            </a:pPr>
            <a:r>
              <a:rPr lang="en-US" sz="1600" b="1" u="sng" dirty="0" smtClean="0"/>
              <a:t>How cultivate/teach?</a:t>
            </a:r>
          </a:p>
          <a:p>
            <a:pPr>
              <a:defRPr/>
            </a:pPr>
            <a:r>
              <a:rPr lang="en-US" sz="1600" dirty="0" smtClean="0"/>
              <a:t>Concrete narratives plus critical thinking; Sustained public discussion</a:t>
            </a:r>
          </a:p>
          <a:p>
            <a:pPr>
              <a:defRPr/>
            </a:pPr>
            <a:r>
              <a:rPr lang="en-US" sz="1600" dirty="0" smtClean="0"/>
              <a:t>Allow artists to provide vision; Humor and quirkiness for imperfect world</a:t>
            </a:r>
          </a:p>
          <a:p>
            <a:pPr>
              <a:defRPr/>
            </a:pPr>
            <a:r>
              <a:rPr lang="en-US" sz="1600" dirty="0" smtClean="0"/>
              <a:t>Study examples of humane political emotions (e.g. Gandhi, Lincoln)</a:t>
            </a:r>
          </a:p>
          <a:p>
            <a:endParaRPr lang="en-US" sz="1600" b="1"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14</a:t>
            </a:fld>
            <a:endParaRPr lang="en-US" altLang="en-US" dirty="0"/>
          </a:p>
        </p:txBody>
      </p:sp>
    </p:spTree>
    <p:extLst>
      <p:ext uri="{BB962C8B-B14F-4D97-AF65-F5344CB8AC3E}">
        <p14:creationId xmlns:p14="http://schemas.microsoft.com/office/powerpoint/2010/main" val="1292921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169088"/>
            <a:ext cx="7435218" cy="3841312"/>
          </a:xfrm>
        </p:spPr>
        <p:txBody>
          <a:bodyPr/>
          <a:lstStyle/>
          <a:p>
            <a:r>
              <a:rPr lang="en-US" sz="1400" dirty="0" smtClean="0"/>
              <a:t>---</a:t>
            </a:r>
            <a:endParaRPr lang="en-US" sz="1400" dirty="0"/>
          </a:p>
          <a:p>
            <a:pPr marL="0" indent="0">
              <a:buFont typeface="Wingdings" panose="05000000000000000000" pitchFamily="2" charset="2"/>
              <a:buNone/>
              <a:defRPr/>
            </a:pPr>
            <a:r>
              <a:rPr lang="en-US" sz="1400" dirty="0"/>
              <a:t>1. J-Ethics: Part of communication ethics</a:t>
            </a:r>
          </a:p>
          <a:p>
            <a:pPr marL="0" indent="0">
              <a:buFont typeface="Wingdings" panose="05000000000000000000" pitchFamily="2" charset="2"/>
              <a:buNone/>
              <a:defRPr/>
            </a:pPr>
            <a:r>
              <a:rPr lang="en-US" sz="1400" dirty="0"/>
              <a:t>2</a:t>
            </a:r>
            <a:r>
              <a:rPr lang="en-US" sz="1400" b="1" dirty="0"/>
              <a:t>. SOJ’s: move closer to social sciences and culture, </a:t>
            </a:r>
            <a:r>
              <a:rPr lang="en-US" sz="1400" dirty="0"/>
              <a:t>not a branch of tech department. Part of interdisciplinary networks.</a:t>
            </a:r>
          </a:p>
          <a:p>
            <a:pPr marL="0" indent="0">
              <a:buFont typeface="Wingdings" panose="05000000000000000000" pitchFamily="2" charset="2"/>
              <a:buNone/>
              <a:defRPr/>
            </a:pPr>
            <a:r>
              <a:rPr lang="en-US" sz="1400" dirty="0"/>
              <a:t>3</a:t>
            </a:r>
            <a:r>
              <a:rPr lang="en-US" sz="1400" b="1" dirty="0"/>
              <a:t>. Teach ethics as discourse </a:t>
            </a:r>
            <a:r>
              <a:rPr lang="en-US" sz="1400" dirty="0"/>
              <a:t>– limit application method. Defining framework for yourselves. Understand the transition. Face the future boldly.</a:t>
            </a:r>
          </a:p>
          <a:p>
            <a:pPr marL="0" indent="0">
              <a:buFont typeface="Wingdings" panose="05000000000000000000" pitchFamily="2" charset="2"/>
              <a:buNone/>
              <a:defRPr/>
            </a:pPr>
            <a:r>
              <a:rPr lang="en-US" sz="1400" dirty="0"/>
              <a:t>4. </a:t>
            </a:r>
            <a:r>
              <a:rPr lang="en-US" sz="1400" b="1" dirty="0"/>
              <a:t>New areas to stress in ethics</a:t>
            </a:r>
            <a:r>
              <a:rPr lang="en-US" sz="1400" dirty="0" smtClean="0"/>
              <a:t>: Ethics </a:t>
            </a:r>
            <a:r>
              <a:rPr lang="en-US" sz="1400" dirty="0"/>
              <a:t>in different media ecologies </a:t>
            </a:r>
          </a:p>
          <a:p>
            <a:pPr>
              <a:defRPr/>
            </a:pPr>
            <a:r>
              <a:rPr lang="en-US" sz="1400" dirty="0"/>
              <a:t>Standards of interpretation; opinion.</a:t>
            </a:r>
          </a:p>
          <a:p>
            <a:pPr>
              <a:defRPr/>
            </a:pPr>
            <a:r>
              <a:rPr lang="en-US" sz="1400" dirty="0"/>
              <a:t>New ideas of objectivity and impartiality</a:t>
            </a:r>
          </a:p>
          <a:p>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15</a:t>
            </a:fld>
            <a:endParaRPr lang="en-US" altLang="en-US" dirty="0"/>
          </a:p>
        </p:txBody>
      </p:sp>
    </p:spTree>
    <p:extLst>
      <p:ext uri="{BB962C8B-B14F-4D97-AF65-F5344CB8AC3E}">
        <p14:creationId xmlns:p14="http://schemas.microsoft.com/office/powerpoint/2010/main" val="3673549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Covering</a:t>
            </a:r>
            <a:r>
              <a:rPr lang="en-US" baseline="0" dirty="0">
                <a:hlinkClick r:id="rId3"/>
              </a:rPr>
              <a:t> Trump:</a:t>
            </a:r>
            <a:endParaRPr lang="en-US" dirty="0">
              <a:hlinkClick r:id="rId3"/>
            </a:endParaRPr>
          </a:p>
          <a:p>
            <a:r>
              <a:rPr lang="en-US" dirty="0">
                <a:hlinkClick r:id="rId3"/>
              </a:rPr>
              <a:t>http://www.politico.com/story/2016/03/donald-trump-media-response-220033</a:t>
            </a:r>
            <a:endParaRPr lang="en-US" dirty="0"/>
          </a:p>
          <a:p>
            <a:endParaRPr lang="en-US" dirty="0"/>
          </a:p>
          <a:p>
            <a:r>
              <a:rPr lang="en-US" dirty="0">
                <a:hlinkClick r:id="rId4"/>
              </a:rPr>
              <a:t>http://fortune.com/2016/03/28/the-media-and-trump</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16</a:t>
            </a:fld>
            <a:endParaRPr lang="en-US" altLang="en-US" dirty="0"/>
          </a:p>
        </p:txBody>
      </p:sp>
    </p:spTree>
    <p:extLst>
      <p:ext uri="{BB962C8B-B14F-4D97-AF65-F5344CB8AC3E}">
        <p14:creationId xmlns:p14="http://schemas.microsoft.com/office/powerpoint/2010/main" val="2775716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17</a:t>
            </a:fld>
            <a:endParaRPr lang="en-US" altLang="en-US" dirty="0"/>
          </a:p>
        </p:txBody>
      </p:sp>
    </p:spTree>
    <p:extLst>
      <p:ext uri="{BB962C8B-B14F-4D97-AF65-F5344CB8AC3E}">
        <p14:creationId xmlns:p14="http://schemas.microsoft.com/office/powerpoint/2010/main" val="2795323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smtClean="0"/>
              <a:t>New </a:t>
            </a:r>
            <a:r>
              <a:rPr lang="en-US" sz="1800" dirty="0"/>
              <a:t>“Global Media and China” journal</a:t>
            </a:r>
            <a:r>
              <a:rPr lang="en-US" sz="180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smtClean="0"/>
              <a:t>My keynote at Australia and NZ Communication Association!</a:t>
            </a:r>
            <a:endParaRPr lang="en-US" sz="1800" dirty="0"/>
          </a:p>
          <a:p>
            <a:endParaRPr lang="en-US" sz="1800"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18</a:t>
            </a:fld>
            <a:endParaRPr lang="en-US" altLang="en-US" dirty="0"/>
          </a:p>
        </p:txBody>
      </p:sp>
    </p:spTree>
    <p:extLst>
      <p:ext uri="{BB962C8B-B14F-4D97-AF65-F5344CB8AC3E}">
        <p14:creationId xmlns:p14="http://schemas.microsoft.com/office/powerpoint/2010/main" val="2445365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592" y="3329269"/>
            <a:ext cx="7435218" cy="3528731"/>
          </a:xfrm>
        </p:spPr>
        <p:txBody>
          <a:bodyPr/>
          <a:lstStyle/>
          <a:p>
            <a:r>
              <a:rPr lang="en-US" sz="1400" b="0" i="0" kern="1200" dirty="0">
                <a:solidFill>
                  <a:schemeClr val="tx1"/>
                </a:solidFill>
                <a:effectLst/>
                <a:latin typeface="Times New Roman" pitchFamily="18" charset="0"/>
                <a:ea typeface="+mn-ea"/>
                <a:cs typeface="+mn-cs"/>
              </a:rPr>
              <a:t>A joint effort of researchers from more than </a:t>
            </a:r>
            <a:r>
              <a:rPr lang="en-US" sz="1400" b="0" i="0" u="none" strike="noStrike" kern="1200" dirty="0">
                <a:solidFill>
                  <a:schemeClr val="tx1"/>
                </a:solidFill>
                <a:effectLst/>
                <a:latin typeface="Times New Roman" pitchFamily="18" charset="0"/>
                <a:ea typeface="+mn-ea"/>
                <a:cs typeface="+mn-cs"/>
                <a:hlinkClick r:id="rId3"/>
              </a:rPr>
              <a:t>70 countries</a:t>
            </a:r>
            <a:r>
              <a:rPr lang="en-US" sz="1400" b="0" i="0" kern="1200" dirty="0">
                <a:solidFill>
                  <a:schemeClr val="tx1"/>
                </a:solidFill>
                <a:effectLst/>
                <a:latin typeface="Times New Roman" pitchFamily="18" charset="0"/>
                <a:ea typeface="+mn-ea"/>
                <a:cs typeface="+mn-cs"/>
              </a:rPr>
              <a:t>,</a:t>
            </a:r>
          </a:p>
          <a:p>
            <a:r>
              <a:rPr lang="en-US" sz="1400" b="0" i="1" kern="1200" dirty="0">
                <a:solidFill>
                  <a:schemeClr val="tx1"/>
                </a:solidFill>
                <a:effectLst/>
                <a:latin typeface="Times New Roman" pitchFamily="18" charset="0"/>
                <a:ea typeface="+mn-ea"/>
                <a:cs typeface="+mn-cs"/>
              </a:rPr>
              <a:t>The Worlds of Journalism Study (WJS) is an academically driven project that was founded to regularly assess the state of journalism throughout the world. The Study’s primary objective is to help journalism researchers, practitioners, media managers and policy makers </a:t>
            </a:r>
            <a:r>
              <a:rPr lang="en-US" sz="1400" b="1" i="1" kern="1200" dirty="0">
                <a:solidFill>
                  <a:schemeClr val="tx1"/>
                </a:solidFill>
                <a:effectLst/>
                <a:latin typeface="Times New Roman" pitchFamily="18" charset="0"/>
                <a:ea typeface="+mn-ea"/>
                <a:cs typeface="+mn-cs"/>
              </a:rPr>
              <a:t>better understand worldviews and changes that are taking place in the professional orientations of journalists, the conditions and limitations under which they operate, as well as the social functions of journalism in a changing world.</a:t>
            </a:r>
          </a:p>
          <a:p>
            <a:r>
              <a:rPr lang="en-US" sz="1400" b="1" i="0" kern="1200" dirty="0" smtClean="0">
                <a:solidFill>
                  <a:schemeClr val="tx1"/>
                </a:solidFill>
                <a:effectLst/>
                <a:latin typeface="Times New Roman" pitchFamily="18" charset="0"/>
                <a:ea typeface="+mn-ea"/>
                <a:cs typeface="+mn-cs"/>
              </a:rPr>
              <a:t>WJS </a:t>
            </a:r>
            <a:r>
              <a:rPr lang="en-US" sz="1400" b="1" i="0" kern="1200" dirty="0">
                <a:solidFill>
                  <a:schemeClr val="tx1"/>
                </a:solidFill>
                <a:effectLst/>
                <a:latin typeface="Times New Roman" pitchFamily="18" charset="0"/>
                <a:ea typeface="+mn-ea"/>
                <a:cs typeface="+mn-cs"/>
              </a:rPr>
              <a:t>2007-11 study: journalism cultures, influences and trust</a:t>
            </a:r>
            <a:r>
              <a:rPr lang="en-US" sz="1400" b="0" i="0" kern="1200" dirty="0">
                <a:solidFill>
                  <a:schemeClr val="tx1"/>
                </a:solidFill>
                <a:effectLst/>
                <a:latin typeface="Times New Roman" pitchFamily="18" charset="0"/>
                <a:ea typeface="+mn-ea"/>
                <a:cs typeface="+mn-cs"/>
              </a:rPr>
              <a:t> </a:t>
            </a:r>
            <a:br>
              <a:rPr lang="en-US" sz="1400" b="0" i="0" kern="1200" dirty="0">
                <a:solidFill>
                  <a:schemeClr val="tx1"/>
                </a:solidFill>
                <a:effectLst/>
                <a:latin typeface="Times New Roman" pitchFamily="18" charset="0"/>
                <a:ea typeface="+mn-ea"/>
                <a:cs typeface="+mn-cs"/>
              </a:rPr>
            </a:br>
            <a:r>
              <a:rPr lang="en-US" sz="1400" b="0" i="0" kern="1200" dirty="0">
                <a:solidFill>
                  <a:schemeClr val="tx1"/>
                </a:solidFill>
                <a:effectLst/>
                <a:latin typeface="Times New Roman" pitchFamily="18" charset="0"/>
                <a:ea typeface="+mn-ea"/>
                <a:cs typeface="+mn-cs"/>
              </a:rPr>
              <a:t>Originally planned as a pilot project and fielded in 2007-2011, the Study's initiators carried out interviews with 2100 journalists from more than 400 news organizations in 21 countries. This first project had focused on differences in journalism cultures (the role perceptions, epistemological orientations and ethical views of journalists), as well as on perceived influences on the news and journalists' trust in public institutions</a:t>
            </a:r>
            <a:r>
              <a:rPr lang="en-US" sz="1400" b="0" i="0" kern="1200" dirty="0" smtClean="0">
                <a:solidFill>
                  <a:schemeClr val="tx1"/>
                </a:solidFill>
                <a:effectLst/>
                <a:latin typeface="Times New Roman" pitchFamily="18" charset="0"/>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t>2007-2011: Shared values and differences: Findings.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t>Recent publications</a:t>
            </a:r>
          </a:p>
          <a:p>
            <a:endParaRPr lang="en-US" sz="1400" b="1"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19</a:t>
            </a:fld>
            <a:endParaRPr lang="en-US" altLang="en-US" dirty="0"/>
          </a:p>
        </p:txBody>
      </p:sp>
    </p:spTree>
    <p:extLst>
      <p:ext uri="{BB962C8B-B14F-4D97-AF65-F5344CB8AC3E}">
        <p14:creationId xmlns:p14="http://schemas.microsoft.com/office/powerpoint/2010/main" val="1105993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Link of GE and GME:  </a:t>
            </a:r>
          </a:p>
          <a:p>
            <a:pPr marL="228600" indent="-228600">
              <a:buAutoNum type="arabicPeriod"/>
            </a:pPr>
            <a:r>
              <a:rPr lang="en-US" sz="2000" dirty="0"/>
              <a:t>Can’t decouple because a global ethics mentality – globalism as prior)</a:t>
            </a:r>
            <a:r>
              <a:rPr lang="en-US" sz="2000" baseline="0" dirty="0"/>
              <a:t> </a:t>
            </a:r>
            <a:r>
              <a:rPr lang="en-US" sz="2000" dirty="0"/>
              <a:t>is needed to ground and develop and opening for gme.</a:t>
            </a:r>
          </a:p>
          <a:p>
            <a:pPr marL="228600" indent="-228600">
              <a:buAutoNum type="arabicPeriod"/>
            </a:pPr>
            <a:r>
              <a:rPr lang="en-US" sz="2000" dirty="0"/>
              <a:t>And a global ethics (e.g.</a:t>
            </a:r>
            <a:r>
              <a:rPr lang="en-US" sz="2000" baseline="0" dirty="0"/>
              <a:t> cosmopolitanism) is needed as theoretical ground for GE and GME.</a:t>
            </a:r>
          </a:p>
          <a:p>
            <a:pPr marL="228600" indent="-228600">
              <a:buAutoNum type="arabicPeriod"/>
            </a:pPr>
            <a:r>
              <a:rPr lang="en-US" sz="2000" baseline="0" dirty="0"/>
              <a:t>Finally, it is hard to consider what the global aims and principle of journalism is unless we have some global ethical vision of humanity.</a:t>
            </a:r>
          </a:p>
          <a:p>
            <a:pPr marL="0" indent="0">
              <a:buNone/>
            </a:pPr>
            <a:endParaRPr lang="en-US" sz="1400"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2</a:t>
            </a:fld>
            <a:endParaRPr lang="en-US" altLang="en-US" dirty="0"/>
          </a:p>
        </p:txBody>
      </p:sp>
    </p:spTree>
    <p:extLst>
      <p:ext uri="{BB962C8B-B14F-4D97-AF65-F5344CB8AC3E}">
        <p14:creationId xmlns:p14="http://schemas.microsoft.com/office/powerpoint/2010/main" val="2438644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20</a:t>
            </a:fld>
            <a:endParaRPr lang="en-US" altLang="en-US" dirty="0"/>
          </a:p>
        </p:txBody>
      </p:sp>
    </p:spTree>
    <p:extLst>
      <p:ext uri="{BB962C8B-B14F-4D97-AF65-F5344CB8AC3E}">
        <p14:creationId xmlns:p14="http://schemas.microsoft.com/office/powerpoint/2010/main" val="310107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11-part series in</a:t>
            </a:r>
            <a:r>
              <a:rPr lang="en-US" baseline="0" dirty="0"/>
              <a:t> Media Shift.</a:t>
            </a:r>
            <a:endParaRPr lang="en-US" dirty="0"/>
          </a:p>
        </p:txBody>
      </p:sp>
      <p:sp>
        <p:nvSpPr>
          <p:cNvPr id="4" name="Slide Number Placeholder 3"/>
          <p:cNvSpPr>
            <a:spLocks noGrp="1"/>
          </p:cNvSpPr>
          <p:nvPr>
            <p:ph type="sldNum" sz="quarter" idx="10"/>
          </p:nvPr>
        </p:nvSpPr>
        <p:spPr/>
        <p:txBody>
          <a:bodyPr/>
          <a:lstStyle/>
          <a:p>
            <a:pPr>
              <a:defRPr/>
            </a:pPr>
            <a:fld id="{82722245-A61D-41E5-AD9C-77300258AB22}" type="slidenum">
              <a:rPr lang="en-US" altLang="en-US" smtClean="0"/>
              <a:pPr>
                <a:defRPr/>
              </a:pPr>
              <a:t>21</a:t>
            </a:fld>
            <a:endParaRPr lang="en-US" altLang="en-US" dirty="0"/>
          </a:p>
        </p:txBody>
      </p:sp>
    </p:spTree>
    <p:extLst>
      <p:ext uri="{BB962C8B-B14F-4D97-AF65-F5344CB8AC3E}">
        <p14:creationId xmlns:p14="http://schemas.microsoft.com/office/powerpoint/2010/main" val="81830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592" y="3155951"/>
            <a:ext cx="7435218" cy="3852872"/>
          </a:xfrm>
        </p:spPr>
        <p:txBody>
          <a:bodyPr/>
          <a:lstStyle/>
          <a:p>
            <a:r>
              <a:rPr lang="en-US" b="0" i="0" kern="1200" dirty="0">
                <a:solidFill>
                  <a:schemeClr val="tx1"/>
                </a:solidFill>
                <a:effectLst/>
              </a:rPr>
              <a:t>Hawaii has the highest number of homeless people per-capita in the nation. We spent months inside a unique homeless “village” on Oahu’s west coast that more than 200 people have quietly turned into a home. </a:t>
            </a:r>
          </a:p>
          <a:p>
            <a:r>
              <a:rPr lang="en-US" b="1" i="0" kern="1200" dirty="0">
                <a:solidFill>
                  <a:schemeClr val="tx1"/>
                </a:solidFill>
                <a:effectLst/>
              </a:rPr>
              <a:t>Jessica Terrell, Civil</a:t>
            </a:r>
            <a:r>
              <a:rPr lang="en-US" b="1" i="0" kern="1200" baseline="0" dirty="0">
                <a:solidFill>
                  <a:schemeClr val="tx1"/>
                </a:solidFill>
                <a:effectLst/>
              </a:rPr>
              <a:t> Beat:</a:t>
            </a:r>
          </a:p>
          <a:p>
            <a:r>
              <a:rPr lang="en-US" b="0" i="0" kern="1200" baseline="0" dirty="0">
                <a:solidFill>
                  <a:schemeClr val="tx1"/>
                </a:solidFill>
                <a:effectLst/>
              </a:rPr>
              <a:t>The Harbour, 3-part series, Jessica Terrell of Civic Beat. Encampment on Oahu’s west coast near boat harbor.  Series includes drugs and conflict and self-governance of this “home”.   -- lease under non-profit group; state talking to them. She left apartment and moved in for several months.</a:t>
            </a:r>
          </a:p>
          <a:p>
            <a:r>
              <a:rPr lang="en-US" b="0" i="0" kern="1200" baseline="0" dirty="0">
                <a:solidFill>
                  <a:schemeClr val="tx1"/>
                </a:solidFill>
                <a:effectLst/>
              </a:rPr>
              <a:t>Problems:</a:t>
            </a:r>
          </a:p>
          <a:p>
            <a:pPr marL="228600" indent="-228600">
              <a:buAutoNum type="arabicPeriod"/>
            </a:pPr>
            <a:r>
              <a:rPr lang="en-US" b="0" i="0" kern="1200" baseline="0" dirty="0">
                <a:solidFill>
                  <a:schemeClr val="tx1"/>
                </a:solidFill>
                <a:effectLst/>
              </a:rPr>
              <a:t>Making myself the story – did a special story on her motives</a:t>
            </a:r>
          </a:p>
          <a:p>
            <a:pPr marL="228600" indent="-228600">
              <a:buAutoNum type="arabicPeriod"/>
            </a:pPr>
            <a:r>
              <a:rPr lang="en-US" b="0" i="0" kern="1200" baseline="0" dirty="0">
                <a:solidFill>
                  <a:schemeClr val="tx1"/>
                </a:solidFill>
                <a:effectLst/>
              </a:rPr>
              <a:t>Transparency and truth telling vs minimizing harm: </a:t>
            </a:r>
          </a:p>
          <a:p>
            <a:pPr marL="171450" indent="-171450">
              <a:buFont typeface="Arial" panose="020B0604020202020204" pitchFamily="34" charset="0"/>
              <a:buChar char="•"/>
            </a:pPr>
            <a:r>
              <a:rPr lang="en-US" b="0" i="0" kern="1200" baseline="0" dirty="0">
                <a:solidFill>
                  <a:schemeClr val="tx1"/>
                </a:solidFill>
                <a:effectLst/>
              </a:rPr>
              <a:t>Do give location of individuals, e.g. domestic abuse victims.</a:t>
            </a:r>
          </a:p>
          <a:p>
            <a:pPr marL="171450" indent="-171450">
              <a:buFont typeface="Arial" panose="020B0604020202020204" pitchFamily="34" charset="0"/>
              <a:buChar char="•"/>
            </a:pPr>
            <a:r>
              <a:rPr lang="en-US" b="0" i="0" kern="1200" baseline="0" dirty="0">
                <a:solidFill>
                  <a:schemeClr val="tx1"/>
                </a:solidFill>
                <a:effectLst/>
              </a:rPr>
              <a:t>Don’t show photos of some </a:t>
            </a:r>
          </a:p>
          <a:p>
            <a:pPr marL="171450" indent="-171450">
              <a:buFont typeface="Arial" panose="020B0604020202020204" pitchFamily="34" charset="0"/>
              <a:buChar char="•"/>
            </a:pPr>
            <a:r>
              <a:rPr lang="en-US" b="0" i="0" kern="1200" baseline="0" dirty="0">
                <a:solidFill>
                  <a:schemeClr val="tx1"/>
                </a:solidFill>
                <a:effectLst/>
              </a:rPr>
              <a:t>Informed consent: what she was doing</a:t>
            </a:r>
          </a:p>
          <a:p>
            <a:pPr marL="171450" indent="-171450">
              <a:buFont typeface="Arial" panose="020B0604020202020204" pitchFamily="34" charset="0"/>
              <a:buChar char="•"/>
            </a:pPr>
            <a:r>
              <a:rPr lang="en-US" b="0" i="0" kern="1200" baseline="0" dirty="0">
                <a:solidFill>
                  <a:schemeClr val="tx1"/>
                </a:solidFill>
                <a:effectLst/>
              </a:rPr>
              <a:t>Specific information: young women raped by uncle when young.</a:t>
            </a:r>
          </a:p>
          <a:p>
            <a:pPr marL="171450" indent="-171450">
              <a:buFont typeface="Arial" panose="020B0604020202020204" pitchFamily="34" charset="0"/>
              <a:buChar char="•"/>
            </a:pPr>
            <a:r>
              <a:rPr lang="en-US" b="0" i="0" kern="1200" baseline="0" dirty="0">
                <a:solidFill>
                  <a:schemeClr val="tx1"/>
                </a:solidFill>
                <a:effectLst/>
              </a:rPr>
              <a:t>Small gifts could influence </a:t>
            </a:r>
          </a:p>
          <a:p>
            <a:pPr marL="171450" indent="-171450">
              <a:buFont typeface="Arial" panose="020B0604020202020204" pitchFamily="34" charset="0"/>
              <a:buChar char="•"/>
            </a:pPr>
            <a:r>
              <a:rPr lang="en-US" b="0" i="0" kern="1200" baseline="0" dirty="0">
                <a:solidFill>
                  <a:schemeClr val="tx1"/>
                </a:solidFill>
                <a:effectLst/>
              </a:rPr>
              <a:t>Intervening – warning parents about dangerous surf and kids; driving injured person to hospital</a:t>
            </a:r>
          </a:p>
          <a:p>
            <a:endParaRPr lang="en-US" sz="1050" dirty="0"/>
          </a:p>
        </p:txBody>
      </p:sp>
      <p:sp>
        <p:nvSpPr>
          <p:cNvPr id="4" name="Slide Number Placeholder 3"/>
          <p:cNvSpPr>
            <a:spLocks noGrp="1"/>
          </p:cNvSpPr>
          <p:nvPr>
            <p:ph type="sldNum" sz="quarter" idx="10"/>
          </p:nvPr>
        </p:nvSpPr>
        <p:spPr/>
        <p:txBody>
          <a:bodyPr/>
          <a:lstStyle/>
          <a:p>
            <a:pPr>
              <a:defRPr/>
            </a:pPr>
            <a:fld id="{82722245-A61D-41E5-AD9C-77300258AB22}" type="slidenum">
              <a:rPr lang="en-US" altLang="en-US" smtClean="0"/>
              <a:pPr>
                <a:defRPr/>
              </a:pPr>
              <a:t>22</a:t>
            </a:fld>
            <a:endParaRPr lang="en-US" altLang="en-US" dirty="0"/>
          </a:p>
        </p:txBody>
      </p:sp>
    </p:spTree>
    <p:extLst>
      <p:ext uri="{BB962C8B-B14F-4D97-AF65-F5344CB8AC3E}">
        <p14:creationId xmlns:p14="http://schemas.microsoft.com/office/powerpoint/2010/main" val="1390296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a:defRPr/>
            </a:pPr>
            <a:fld id="{82722245-A61D-41E5-AD9C-77300258AB22}" type="slidenum">
              <a:rPr lang="en-US" altLang="en-US" smtClean="0"/>
              <a:pPr>
                <a:defRPr/>
              </a:pPr>
              <a:t>23</a:t>
            </a:fld>
            <a:endParaRPr lang="en-US" altLang="en-US" dirty="0"/>
          </a:p>
        </p:txBody>
      </p:sp>
    </p:spTree>
    <p:extLst>
      <p:ext uri="{BB962C8B-B14F-4D97-AF65-F5344CB8AC3E}">
        <p14:creationId xmlns:p14="http://schemas.microsoft.com/office/powerpoint/2010/main" val="4159668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24</a:t>
            </a:fld>
            <a:endParaRPr lang="en-US" altLang="en-US" dirty="0"/>
          </a:p>
        </p:txBody>
      </p:sp>
    </p:spTree>
    <p:extLst>
      <p:ext uri="{BB962C8B-B14F-4D97-AF65-F5344CB8AC3E}">
        <p14:creationId xmlns:p14="http://schemas.microsoft.com/office/powerpoint/2010/main" val="1709535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797" y="3155950"/>
            <a:ext cx="7435218" cy="3528731"/>
          </a:xfrm>
        </p:spPr>
        <p:txBody>
          <a:bodyPr/>
          <a:lstStyle/>
          <a:p>
            <a:r>
              <a:rPr lang="en-US" sz="1000" b="1" i="0" kern="1200" dirty="0">
                <a:solidFill>
                  <a:schemeClr val="tx1"/>
                </a:solidFill>
                <a:effectLst/>
              </a:rPr>
              <a:t>The Ethical Journalism Network </a:t>
            </a:r>
            <a:r>
              <a:rPr lang="en-US" sz="1000" b="0" i="0" kern="1200" dirty="0">
                <a:solidFill>
                  <a:schemeClr val="tx1"/>
                </a:solidFill>
                <a:effectLst/>
              </a:rPr>
              <a:t>promotes ethics, good governance formed in 2011 as a unifying professional campaign bringing together owners</a:t>
            </a:r>
            <a:r>
              <a:rPr lang="en-US" sz="1000" b="0" i="0" kern="1200" dirty="0" smtClean="0">
                <a:solidFill>
                  <a:schemeClr val="tx1"/>
                </a:solidFill>
                <a:effectLst/>
              </a:rPr>
              <a:t>, </a:t>
            </a:r>
            <a:r>
              <a:rPr lang="en-US" sz="1000" b="0" i="0" kern="1200" dirty="0">
                <a:solidFill>
                  <a:schemeClr val="tx1"/>
                </a:solidFill>
                <a:effectLst/>
              </a:rPr>
              <a:t>works across all platforms and supports partnership at national and international level between media, journalism support groups and the public. </a:t>
            </a:r>
            <a:r>
              <a:rPr lang="en-US" sz="1000" b="1" i="0" kern="1200" dirty="0">
                <a:solidFill>
                  <a:schemeClr val="tx1"/>
                </a:solidFill>
                <a:effectLst/>
              </a:rPr>
              <a:t>The EJN calls for a new front in defence of quality journalism to counter efforts by governments and special interests to control the work of media.</a:t>
            </a:r>
          </a:p>
          <a:p>
            <a:r>
              <a:rPr lang="en-US" sz="1000" b="1" i="0" kern="1200" dirty="0">
                <a:solidFill>
                  <a:schemeClr val="tx1"/>
                </a:solidFill>
                <a:effectLst/>
              </a:rPr>
              <a:t>Amidst the turbulence of the information revolution there have never been better opportunities for media professionals to work with audiences who can respond instantly to what they see, hear and read</a:t>
            </a:r>
            <a:r>
              <a:rPr lang="en-US" sz="1000" b="1" i="0" kern="1200" dirty="0" smtClean="0">
                <a:solidFill>
                  <a:schemeClr val="tx1"/>
                </a:solidFill>
                <a:effectLst/>
              </a:rPr>
              <a:t>. </a:t>
            </a:r>
            <a:r>
              <a:rPr lang="en-US" sz="1000" b="0" i="0" kern="1200" dirty="0" smtClean="0">
                <a:solidFill>
                  <a:schemeClr val="tx1"/>
                </a:solidFill>
                <a:effectLst/>
              </a:rPr>
              <a:t>The </a:t>
            </a:r>
            <a:r>
              <a:rPr lang="en-US" sz="1000" b="0" i="0" kern="1200" dirty="0">
                <a:solidFill>
                  <a:schemeClr val="tx1"/>
                </a:solidFill>
                <a:effectLst/>
              </a:rPr>
              <a:t>same technology that is abused by Governments to spy on their citizens and journalists or is exploited by others to spread hateful messages can also be used to increase transparency, raise standards and build trust in democracy.</a:t>
            </a:r>
          </a:p>
          <a:p>
            <a:r>
              <a:rPr lang="en-US" sz="1000" b="1" i="0" kern="1200" dirty="0">
                <a:solidFill>
                  <a:schemeClr val="tx1"/>
                </a:solidFill>
                <a:effectLst/>
              </a:rPr>
              <a:t>The need to inspire public trust in credible and accountable journalism has never been greater. </a:t>
            </a:r>
            <a:r>
              <a:rPr lang="en-US" sz="1000" b="0" i="0" kern="1200" dirty="0">
                <a:solidFill>
                  <a:schemeClr val="tx1"/>
                </a:solidFill>
                <a:effectLst/>
              </a:rPr>
              <a:t>On one side governments may seek to control media, censor journalists and promote their own propaganda. On the other side, journalism is often weakened by a </a:t>
            </a:r>
            <a:r>
              <a:rPr lang="en-US" sz="1000" b="1" i="0" kern="1200" dirty="0">
                <a:solidFill>
                  <a:schemeClr val="tx1"/>
                </a:solidFill>
                <a:effectLst/>
              </a:rPr>
              <a:t>corrupt media business </a:t>
            </a:r>
            <a:r>
              <a:rPr lang="en-US" sz="1000" b="1" i="0" kern="1200" dirty="0" smtClean="0">
                <a:solidFill>
                  <a:schemeClr val="tx1"/>
                </a:solidFill>
                <a:effectLst/>
              </a:rPr>
              <a:t>environment</a:t>
            </a:r>
            <a:r>
              <a:rPr lang="en-US" sz="1000" b="0" i="0" kern="1200" dirty="0" smtClean="0">
                <a:solidFill>
                  <a:schemeClr val="tx1"/>
                </a:solidFill>
                <a:effectLst/>
              </a:rPr>
              <a:t>.Political </a:t>
            </a:r>
            <a:r>
              <a:rPr lang="en-US" sz="1000" b="0" i="0" kern="1200" dirty="0">
                <a:solidFill>
                  <a:schemeClr val="tx1"/>
                </a:solidFill>
                <a:effectLst/>
              </a:rPr>
              <a:t>and corporate spin makes for deceptive handling of the truth; there is more rumour, speculation and anonymous, often harmful, communication; and there is a rush to publish that makes verification and fact-checking increasingly difficult.</a:t>
            </a:r>
          </a:p>
          <a:p>
            <a:r>
              <a:rPr lang="en-US" sz="1000" dirty="0"/>
              <a:t>============</a:t>
            </a:r>
          </a:p>
          <a:p>
            <a:r>
              <a:rPr lang="en-US" sz="1000" dirty="0" smtClean="0"/>
              <a:t>In 2009, journalists from 27 nonpartisan, nonprofit news organizations gathered at the</a:t>
            </a:r>
            <a:r>
              <a:rPr lang="en-US" sz="1000" dirty="0" smtClean="0">
                <a:hlinkClick r:id="rId3"/>
              </a:rPr>
              <a:t>Pocantico Center</a:t>
            </a:r>
            <a:r>
              <a:rPr lang="en-US" sz="1000" dirty="0" smtClean="0"/>
              <a:t> in New York to plan the future of investigative journalism. The result of that meeting, the </a:t>
            </a:r>
            <a:r>
              <a:rPr lang="en-US" sz="1000" dirty="0" smtClean="0">
                <a:hlinkClick r:id="rId4"/>
              </a:rPr>
              <a:t>Pocantico Declaration</a:t>
            </a:r>
            <a:r>
              <a:rPr lang="en-US" sz="1000" dirty="0" smtClean="0"/>
              <a:t>, established the Investigative News Network (now named the Institute for Nonprofit News) and laid a foundation of collaboration among a new collective of nonprofit newsrooms dedicated to serving the public interest.</a:t>
            </a:r>
          </a:p>
          <a:p>
            <a:r>
              <a:rPr lang="en-US" sz="1000" dirty="0" smtClean="0"/>
              <a:t>Today, INN has grown to </a:t>
            </a:r>
            <a:r>
              <a:rPr lang="en-US" sz="1000" dirty="0" smtClean="0">
                <a:hlinkClick r:id="rId5"/>
              </a:rPr>
              <a:t>over 100 nonprofit media organizations</a:t>
            </a:r>
            <a:r>
              <a:rPr lang="en-US" sz="1000" dirty="0" smtClean="0"/>
              <a:t> in North America. Our community shares best practices, collaborates on stories, pools resources and receives cutting-edge training in professional, organizational and business development. Together, we’ve managed to increase the reach and impact of their work as they seek to inform communities, hold the powerful accountable and help keep our democracy free.</a:t>
            </a:r>
          </a:p>
          <a:p>
            <a:endParaRPr lang="en-US" sz="10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25</a:t>
            </a:fld>
            <a:endParaRPr lang="en-US" altLang="en-US" dirty="0"/>
          </a:p>
        </p:txBody>
      </p:sp>
    </p:spTree>
    <p:extLst>
      <p:ext uri="{BB962C8B-B14F-4D97-AF65-F5344CB8AC3E}">
        <p14:creationId xmlns:p14="http://schemas.microsoft.com/office/powerpoint/2010/main" val="2356240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26</a:t>
            </a:fld>
            <a:endParaRPr lang="en-US" altLang="en-US" dirty="0"/>
          </a:p>
        </p:txBody>
      </p:sp>
    </p:spTree>
    <p:extLst>
      <p:ext uri="{BB962C8B-B14F-4D97-AF65-F5344CB8AC3E}">
        <p14:creationId xmlns:p14="http://schemas.microsoft.com/office/powerpoint/2010/main" val="2684556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27</a:t>
            </a:fld>
            <a:endParaRPr lang="en-US" altLang="en-US" dirty="0"/>
          </a:p>
        </p:txBody>
      </p:sp>
    </p:spTree>
    <p:extLst>
      <p:ext uri="{BB962C8B-B14F-4D97-AF65-F5344CB8AC3E}">
        <p14:creationId xmlns:p14="http://schemas.microsoft.com/office/powerpoint/2010/main" val="941207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3332020"/>
            <a:ext cx="7435218" cy="3155705"/>
          </a:xfrm>
        </p:spPr>
        <p:txBody>
          <a:bodyPr/>
          <a:lstStyle/>
          <a:p>
            <a:r>
              <a:rPr lang="en-US" sz="1600" dirty="0" smtClean="0">
                <a:hlinkClick r:id="rId3"/>
              </a:rPr>
              <a:t>Hate speech guide</a:t>
            </a:r>
          </a:p>
          <a:p>
            <a:endParaRPr lang="en-US" sz="1600" dirty="0" smtClean="0">
              <a:hlinkClick r:id="rId3"/>
            </a:endParaRPr>
          </a:p>
          <a:p>
            <a:r>
              <a:rPr lang="en-US" sz="1600" dirty="0" smtClean="0">
                <a:hlinkClick r:id="rId3"/>
              </a:rPr>
              <a:t>http://ethicaljournalismnetwork.org/en/contents/hate-speech-a-five-point-test-for-journalists</a:t>
            </a:r>
            <a:endParaRPr lang="en-US" sz="1600" dirty="0" smtClean="0"/>
          </a:p>
          <a:p>
            <a:endParaRPr lang="en-US" sz="1600" dirty="0" smtClean="0"/>
          </a:p>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28</a:t>
            </a:fld>
            <a:endParaRPr lang="en-US" altLang="en-US" dirty="0"/>
          </a:p>
        </p:txBody>
      </p:sp>
    </p:spTree>
    <p:extLst>
      <p:ext uri="{BB962C8B-B14F-4D97-AF65-F5344CB8AC3E}">
        <p14:creationId xmlns:p14="http://schemas.microsoft.com/office/powerpoint/2010/main" val="1557401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hlinkClick r:id="rId3"/>
              </a:rPr>
              <a:t>http://www.wnyc.org/story/breaking-news-consumers-handbook-terrorism-edition</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r>
              <a:rPr lang="en-US" sz="1600" dirty="0"/>
              <a:t>WNYC 93.9 FM and AM 820 are New York's flagship public radio stations, broadcasting the finest programs from NPR, American Public Media, Public Radio International and the BBC World Service, as well as a wide range of award-winning local programming.</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29</a:t>
            </a:fld>
            <a:endParaRPr lang="en-US" altLang="en-US" dirty="0"/>
          </a:p>
        </p:txBody>
      </p:sp>
    </p:spTree>
    <p:extLst>
      <p:ext uri="{BB962C8B-B14F-4D97-AF65-F5344CB8AC3E}">
        <p14:creationId xmlns:p14="http://schemas.microsoft.com/office/powerpoint/2010/main" val="250675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3</a:t>
            </a:fld>
            <a:endParaRPr lang="en-US" altLang="en-US" dirty="0"/>
          </a:p>
        </p:txBody>
      </p:sp>
    </p:spTree>
    <p:extLst>
      <p:ext uri="{BB962C8B-B14F-4D97-AF65-F5344CB8AC3E}">
        <p14:creationId xmlns:p14="http://schemas.microsoft.com/office/powerpoint/2010/main" val="2566453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hlinkClick r:id="rId3"/>
              </a:rPr>
              <a:t>Journalist Resource: http://bit.ly/1MyA4H3</a:t>
            </a:r>
            <a:r>
              <a:rPr lang="en-US" sz="1600" dirty="0" smtClean="0"/>
              <a:t>  </a:t>
            </a:r>
          </a:p>
          <a:p>
            <a:r>
              <a:rPr lang="en-US" sz="1600" dirty="0" smtClean="0"/>
              <a:t>Pilot projects:</a:t>
            </a:r>
          </a:p>
          <a:p>
            <a:pPr marL="171450" indent="-171450">
              <a:buFont typeface="Arial" panose="020B0604020202020204" pitchFamily="34" charset="0"/>
              <a:buChar char="•"/>
            </a:pPr>
            <a:r>
              <a:rPr lang="en-US" sz="1600" dirty="0" smtClean="0"/>
              <a:t>My humane project; Australian project</a:t>
            </a:r>
          </a:p>
          <a:p>
            <a:pPr marL="0" indent="0">
              <a:buFont typeface="Arial" panose="020B0604020202020204" pitchFamily="34" charset="0"/>
              <a:buNone/>
            </a:pPr>
            <a:r>
              <a:rPr lang="en-US" sz="1600" b="1" u="sng" dirty="0" smtClean="0"/>
              <a:t>Seven things to do: see separate sheet</a:t>
            </a:r>
            <a:endParaRPr lang="en-US" sz="1600"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30</a:t>
            </a:fld>
            <a:endParaRPr lang="en-US" altLang="en-US" dirty="0"/>
          </a:p>
        </p:txBody>
      </p:sp>
    </p:spTree>
    <p:extLst>
      <p:ext uri="{BB962C8B-B14F-4D97-AF65-F5344CB8AC3E}">
        <p14:creationId xmlns:p14="http://schemas.microsoft.com/office/powerpoint/2010/main" val="267480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31</a:t>
            </a:fld>
            <a:endParaRPr lang="en-US" altLang="en-US" dirty="0"/>
          </a:p>
        </p:txBody>
      </p:sp>
    </p:spTree>
    <p:extLst>
      <p:ext uri="{BB962C8B-B14F-4D97-AF65-F5344CB8AC3E}">
        <p14:creationId xmlns:p14="http://schemas.microsoft.com/office/powerpoint/2010/main" val="3535966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work in</a:t>
            </a:r>
            <a:r>
              <a:rPr lang="en-US" baseline="0" dirty="0"/>
              <a:t> Listening</a:t>
            </a:r>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32</a:t>
            </a:fld>
            <a:endParaRPr lang="en-US" altLang="en-US" dirty="0"/>
          </a:p>
        </p:txBody>
      </p:sp>
    </p:spTree>
    <p:extLst>
      <p:ext uri="{BB962C8B-B14F-4D97-AF65-F5344CB8AC3E}">
        <p14:creationId xmlns:p14="http://schemas.microsoft.com/office/powerpoint/2010/main" val="1676625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ACFC79-7AB3-4145-B123-9866E8780655}" type="slidenum">
              <a:rPr lang="en-US" altLang="en-US" smtClean="0"/>
              <a:pPr>
                <a:spcBef>
                  <a:spcPct val="0"/>
                </a:spcBef>
              </a:pPr>
              <a:t>33</a:t>
            </a:fld>
            <a:endParaRPr lang="en-US"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dirty="0" smtClean="0"/>
              <a:t>New digital ethics:</a:t>
            </a:r>
          </a:p>
          <a:p>
            <a:pPr marL="228600" indent="-228600" eaLnBrk="1" hangingPunct="1">
              <a:buAutoNum type="arabicPeriod"/>
            </a:pPr>
            <a:r>
              <a:rPr lang="en-US" altLang="en-US" sz="1400" b="1" baseline="0" dirty="0" smtClean="0"/>
              <a:t>No consensus – more interpretative, emerged non-profits.. Engaged – new issues for independence</a:t>
            </a:r>
          </a:p>
          <a:p>
            <a:pPr marL="228600" indent="-228600" eaLnBrk="1" hangingPunct="1">
              <a:buAutoNum type="arabicPeriod"/>
            </a:pPr>
            <a:r>
              <a:rPr lang="en-US" altLang="en-US" sz="1400" b="1" baseline="0" dirty="0" smtClean="0"/>
              <a:t>Truth in a biased world? Verification in social media world?  </a:t>
            </a:r>
          </a:p>
          <a:p>
            <a:pPr marL="228600" indent="-228600" eaLnBrk="1" hangingPunct="1">
              <a:buAutoNum type="arabicPeriod"/>
            </a:pPr>
            <a:r>
              <a:rPr lang="en-US" altLang="en-US" sz="1400" b="1" baseline="0" dirty="0" smtClean="0"/>
              <a:t>Impartiality and objectivity – CBC on election;  </a:t>
            </a:r>
          </a:p>
          <a:p>
            <a:pPr marL="228600" indent="-228600" eaLnBrk="1" hangingPunct="1">
              <a:buAutoNum type="arabicPeriod"/>
            </a:pPr>
            <a:r>
              <a:rPr lang="en-US" altLang="en-US" sz="1400" b="1" baseline="0" dirty="0" smtClean="0"/>
              <a:t>Ethics for everyone?</a:t>
            </a:r>
          </a:p>
          <a:p>
            <a:pPr marL="228600" indent="-228600" eaLnBrk="1" hangingPunct="1">
              <a:buAutoNum type="arabicPeriod"/>
            </a:pPr>
            <a:r>
              <a:rPr lang="en-US" altLang="en-US" sz="1400" b="1" baseline="0" dirty="0" smtClean="0"/>
              <a:t>New guides in Canada: CAJ – paid content, sexual a. complaintants; what is journalism?, personal use of media. Impartiality and Wayne Williams. </a:t>
            </a:r>
          </a:p>
          <a:p>
            <a:pPr marL="228600" indent="-228600" eaLnBrk="1" hangingPunct="1">
              <a:buAutoNum type="arabicPeriod"/>
            </a:pPr>
            <a:r>
              <a:rPr lang="en-US" altLang="en-US" sz="1400" b="1" baseline="0" dirty="0" smtClean="0"/>
              <a:t>Independence in engaged journalism --- </a:t>
            </a:r>
            <a:r>
              <a:rPr lang="en-US" altLang="en-US" sz="1400" b="1" u="sng" baseline="0" dirty="0" smtClean="0"/>
              <a:t>Civic .. Story! Homeless. </a:t>
            </a:r>
          </a:p>
          <a:p>
            <a:pPr marL="228600" indent="-228600" eaLnBrk="1" hangingPunct="1">
              <a:buAutoNum type="arabicPeriod"/>
            </a:pPr>
            <a:r>
              <a:rPr lang="en-US" altLang="en-US" sz="1400" b="1" baseline="0" dirty="0" smtClean="0"/>
              <a:t>New technology: data journalism/surveillance;  VR, drones, </a:t>
            </a:r>
          </a:p>
          <a:p>
            <a:pPr marL="228600" indent="-228600" eaLnBrk="1" hangingPunct="1">
              <a:buAutoNum type="arabicPeriod"/>
            </a:pPr>
            <a:r>
              <a:rPr lang="en-US" altLang="en-US" sz="1400" b="1" baseline="0" dirty="0" smtClean="0"/>
              <a:t>Lack of norms for non-objective journalism</a:t>
            </a:r>
            <a:endParaRPr lang="en-US" altLang="en-US" sz="1400" b="1" dirty="0" smtClean="0"/>
          </a:p>
          <a:p>
            <a:pPr eaLnBrk="1" hangingPunct="1"/>
            <a:endParaRPr lang="en-US" altLang="en-US" dirty="0"/>
          </a:p>
          <a:p>
            <a:pPr eaLnBrk="1" hangingPunct="1"/>
            <a:endParaRPr lang="en-CA" altLang="en-US" dirty="0"/>
          </a:p>
        </p:txBody>
      </p:sp>
    </p:spTree>
    <p:extLst>
      <p:ext uri="{BB962C8B-B14F-4D97-AF65-F5344CB8AC3E}">
        <p14:creationId xmlns:p14="http://schemas.microsoft.com/office/powerpoint/2010/main" val="3480888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797" y="3206008"/>
            <a:ext cx="7435218" cy="3802814"/>
          </a:xfrm>
        </p:spPr>
        <p:txBody>
          <a:bodyPr/>
          <a:lstStyle/>
          <a:p>
            <a:pPr marL="0" indent="0">
              <a:buFont typeface="Arial" panose="020B0604020202020204" pitchFamily="34" charset="0"/>
              <a:buNone/>
            </a:pPr>
            <a:r>
              <a:rPr lang="en-US" sz="1400" b="1" dirty="0" smtClean="0"/>
              <a:t>2.</a:t>
            </a:r>
            <a:r>
              <a:rPr lang="en-US" sz="1400" b="1" baseline="0" dirty="0" smtClean="0"/>
              <a:t> </a:t>
            </a:r>
            <a:r>
              <a:rPr lang="en-US" sz="1400" b="1" dirty="0" smtClean="0"/>
              <a:t> DEALING</a:t>
            </a:r>
            <a:r>
              <a:rPr lang="en-US" sz="1400" b="1" baseline="0" dirty="0" smtClean="0"/>
              <a:t> with Global issues:</a:t>
            </a:r>
          </a:p>
          <a:p>
            <a:pPr marL="171450" indent="-171450">
              <a:buFont typeface="Arial" panose="020B0604020202020204" pitchFamily="34" charset="0"/>
              <a:buChar char="•"/>
            </a:pPr>
            <a:r>
              <a:rPr lang="en-US" sz="1400" b="1" dirty="0" smtClean="0"/>
              <a:t>Causes of events:</a:t>
            </a:r>
            <a:r>
              <a:rPr lang="en-US" sz="1400" dirty="0" smtClean="0"/>
              <a:t> fail to understand the </a:t>
            </a:r>
            <a:r>
              <a:rPr lang="en-US" sz="1400" b="1" dirty="0" smtClean="0"/>
              <a:t>causes of violence in the Middle East or the repercussions of a drought in Africa or infectious disease</a:t>
            </a:r>
            <a:r>
              <a:rPr lang="en-US" sz="1400" b="1" baseline="0" dirty="0" smtClean="0"/>
              <a:t> </a:t>
            </a:r>
            <a:r>
              <a:rPr lang="en-US" sz="1400" dirty="0" smtClean="0"/>
              <a:t>if they are not reported   properly.  </a:t>
            </a:r>
          </a:p>
          <a:p>
            <a:pPr marL="171450" indent="-171450">
              <a:buFont typeface="Arial" panose="020B0604020202020204" pitchFamily="34" charset="0"/>
              <a:buChar char="•"/>
            </a:pPr>
            <a:r>
              <a:rPr lang="en-US" sz="1400" b="1" dirty="0" smtClean="0"/>
              <a:t>Global Issues</a:t>
            </a:r>
            <a:r>
              <a:rPr lang="en-US" sz="1400" dirty="0" smtClean="0"/>
              <a:t>:  </a:t>
            </a:r>
            <a:r>
              <a:rPr lang="en-US" sz="1400" b="1" dirty="0" smtClean="0"/>
              <a:t>understand the daunting global problems of poverty, environmental degradation, and political instability.</a:t>
            </a:r>
          </a:p>
          <a:p>
            <a:pPr marL="0" indent="0">
              <a:buFont typeface="Arial" panose="020B0604020202020204" pitchFamily="34" charset="0"/>
              <a:buNone/>
            </a:pPr>
            <a:r>
              <a:rPr lang="en-US" sz="1400" b="1" dirty="0" smtClean="0"/>
              <a:t>3.</a:t>
            </a:r>
            <a:r>
              <a:rPr lang="en-US" sz="1400" b="1" baseline="0" dirty="0" smtClean="0"/>
              <a:t> </a:t>
            </a:r>
            <a:r>
              <a:rPr lang="en-US" sz="1400" b="1" dirty="0" smtClean="0"/>
              <a:t>Dealing</a:t>
            </a:r>
            <a:r>
              <a:rPr lang="en-US" sz="1400" b="1" baseline="0" dirty="0" smtClean="0"/>
              <a:t> with Pluralism</a:t>
            </a:r>
            <a:endParaRPr lang="en-US" sz="1400" b="1" dirty="0" smtClean="0"/>
          </a:p>
          <a:p>
            <a:r>
              <a:rPr lang="en-US" sz="1400" b="1" dirty="0" smtClean="0"/>
              <a:t>Cultural </a:t>
            </a:r>
            <a:r>
              <a:rPr lang="en-US" sz="1400" b="1" dirty="0"/>
              <a:t>pluralism: </a:t>
            </a:r>
            <a:r>
              <a:rPr lang="en-US" sz="1400" dirty="0" smtClean="0"/>
              <a:t>varying political agendas, social ideals, and conceptions of the good. </a:t>
            </a:r>
          </a:p>
          <a:p>
            <a:pPr marL="285750" indent="-285750">
              <a:buFont typeface="Arial" panose="020B0604020202020204" pitchFamily="34" charset="0"/>
              <a:buChar char="•"/>
            </a:pPr>
            <a:r>
              <a:rPr lang="en-US" sz="1400" b="1" dirty="0" smtClean="0"/>
              <a:t>Riots:</a:t>
            </a:r>
            <a:r>
              <a:rPr lang="en-US" sz="1400" dirty="0" smtClean="0"/>
              <a:t>  Media content </a:t>
            </a:r>
            <a:r>
              <a:rPr lang="en-US" sz="1400" b="1" dirty="0" smtClean="0"/>
              <a:t>deemed offensive spark </a:t>
            </a:r>
            <a:r>
              <a:rPr lang="en-US" sz="1400" dirty="0"/>
              <a:t>not just domestic unrest but global tension.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dirty="0" smtClean="0"/>
              <a:t>  </a:t>
            </a:r>
            <a:r>
              <a:rPr lang="en-US" sz="1400" b="1" dirty="0" smtClean="0"/>
              <a:t>Threats</a:t>
            </a:r>
            <a:r>
              <a:rPr lang="en-US" sz="1400" b="1" baseline="0" dirty="0" smtClean="0"/>
              <a:t> and xenophobia</a:t>
            </a:r>
            <a:r>
              <a:rPr lang="en-US" sz="1400" baseline="0" dirty="0" smtClean="0"/>
              <a:t>: </a:t>
            </a:r>
            <a:r>
              <a:rPr lang="en-US" sz="1400" dirty="0" smtClean="0"/>
              <a:t>Jingoistic reports portray the inhabitants </a:t>
            </a:r>
            <a:r>
              <a:rPr lang="en-US" sz="1400" b="1" dirty="0" smtClean="0"/>
              <a:t>s a threat.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b="1" dirty="0" smtClean="0"/>
              <a:t>  Extreme patriotism</a:t>
            </a:r>
            <a:r>
              <a:rPr lang="en-US" sz="1400" dirty="0" smtClean="0"/>
              <a:t>: </a:t>
            </a:r>
            <a:r>
              <a:rPr lang="en-US" sz="1400" b="1" dirty="0" smtClean="0"/>
              <a:t>amplify leaders  who  stampede  populations into  war  or the removal  of civil rights  for  minorities. </a:t>
            </a:r>
          </a:p>
          <a:p>
            <a:r>
              <a:rPr lang="en-US" sz="1400" dirty="0" smtClean="0"/>
              <a:t>Capacity </a:t>
            </a:r>
            <a:r>
              <a:rPr lang="en-US" sz="1400" dirty="0"/>
              <a:t>to criticize</a:t>
            </a:r>
            <a:r>
              <a:rPr lang="en-US" sz="1400" dirty="0" smtClean="0"/>
              <a:t>:</a:t>
            </a:r>
          </a:p>
          <a:p>
            <a:r>
              <a:rPr lang="en-US" sz="1400" b="1" u="sng" dirty="0" smtClean="0"/>
              <a:t>4. Inadequacy: </a:t>
            </a:r>
            <a:r>
              <a:rPr lang="en-US" sz="1400" dirty="0" smtClean="0"/>
              <a:t>Below ‘impartiality’ is nationalism; Little on engaged journalism.</a:t>
            </a:r>
          </a:p>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4</a:t>
            </a:fld>
            <a:endParaRPr lang="en-US" altLang="en-US" dirty="0"/>
          </a:p>
        </p:txBody>
      </p:sp>
    </p:spTree>
    <p:extLst>
      <p:ext uri="{BB962C8B-B14F-4D97-AF65-F5344CB8AC3E}">
        <p14:creationId xmlns:p14="http://schemas.microsoft.com/office/powerpoint/2010/main" val="4093185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5</a:t>
            </a:fld>
            <a:endParaRPr lang="en-US" altLang="en-US" dirty="0"/>
          </a:p>
        </p:txBody>
      </p:sp>
    </p:spTree>
    <p:extLst>
      <p:ext uri="{BB962C8B-B14F-4D97-AF65-F5344CB8AC3E}">
        <p14:creationId xmlns:p14="http://schemas.microsoft.com/office/powerpoint/2010/main" val="89008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592" y="3329269"/>
            <a:ext cx="7435218" cy="3681131"/>
          </a:xfrm>
        </p:spPr>
        <p:txBody>
          <a:bodyPr/>
          <a:lstStyle/>
          <a:p>
            <a:pPr lvl="0"/>
            <a:r>
              <a:rPr lang="en-US" sz="1400" b="1" kern="1200" dirty="0" smtClean="0">
                <a:solidFill>
                  <a:schemeClr val="tx1"/>
                </a:solidFill>
                <a:effectLst/>
                <a:latin typeface="Times New Roman" pitchFamily="18" charset="0"/>
                <a:ea typeface="+mn-ea"/>
                <a:cs typeface="+mn-cs"/>
              </a:rPr>
              <a:t>Value </a:t>
            </a:r>
            <a:r>
              <a:rPr lang="en-US" sz="1400" b="1" kern="1200" dirty="0">
                <a:solidFill>
                  <a:schemeClr val="tx1"/>
                </a:solidFill>
                <a:effectLst/>
                <a:latin typeface="Times New Roman" pitchFamily="18" charset="0"/>
                <a:ea typeface="+mn-ea"/>
                <a:cs typeface="+mn-cs"/>
              </a:rPr>
              <a:t>priority: </a:t>
            </a:r>
            <a:r>
              <a:rPr lang="en-US" sz="1400" kern="1200" dirty="0">
                <a:solidFill>
                  <a:schemeClr val="tx1"/>
                </a:solidFill>
                <a:effectLst/>
                <a:latin typeface="Times New Roman" pitchFamily="18" charset="0"/>
                <a:ea typeface="+mn-ea"/>
                <a:cs typeface="+mn-cs"/>
              </a:rPr>
              <a:t>Tension of parochial and global values (</a:t>
            </a:r>
            <a:r>
              <a:rPr lang="en-US" sz="1400" b="1" kern="1200" dirty="0">
                <a:solidFill>
                  <a:schemeClr val="tx1"/>
                </a:solidFill>
                <a:effectLst/>
                <a:latin typeface="Times New Roman" pitchFamily="18" charset="0"/>
                <a:ea typeface="+mn-ea"/>
                <a:cs typeface="+mn-cs"/>
              </a:rPr>
              <a:t>see two boxes metaphor):</a:t>
            </a:r>
            <a:r>
              <a:rPr lang="en-US" sz="1400" kern="1200" dirty="0">
                <a:solidFill>
                  <a:schemeClr val="tx1"/>
                </a:solidFill>
                <a:effectLst/>
                <a:latin typeface="Times New Roman" pitchFamily="18" charset="0"/>
                <a:ea typeface="+mn-ea"/>
                <a:cs typeface="+mn-cs"/>
              </a:rPr>
              <a:t> globalism as prior. Reformulate our values and principle from parochial and global.</a:t>
            </a:r>
          </a:p>
          <a:p>
            <a:pPr lvl="0"/>
            <a:r>
              <a:rPr lang="en-US" sz="1400" b="1" u="sng" kern="1200" dirty="0">
                <a:solidFill>
                  <a:schemeClr val="tx1"/>
                </a:solidFill>
                <a:effectLst/>
                <a:latin typeface="Times New Roman" pitchFamily="18" charset="0"/>
                <a:ea typeface="+mn-ea"/>
                <a:cs typeface="+mn-cs"/>
              </a:rPr>
              <a:t>Global ethic </a:t>
            </a:r>
            <a:r>
              <a:rPr lang="en-US" sz="1400" b="1" kern="1200" dirty="0">
                <a:solidFill>
                  <a:schemeClr val="tx1"/>
                </a:solidFill>
                <a:effectLst/>
                <a:latin typeface="Times New Roman" pitchFamily="18" charset="0"/>
                <a:ea typeface="+mn-ea"/>
                <a:cs typeface="+mn-cs"/>
              </a:rPr>
              <a:t>as base</a:t>
            </a:r>
            <a:r>
              <a:rPr lang="en-US" sz="1400" kern="1200" dirty="0">
                <a:solidFill>
                  <a:schemeClr val="tx1"/>
                </a:solidFill>
                <a:effectLst/>
                <a:latin typeface="Times New Roman" pitchFamily="18" charset="0"/>
                <a:ea typeface="+mn-ea"/>
                <a:cs typeface="+mn-cs"/>
              </a:rPr>
              <a:t>: Globalism needs to be articulated as a global ethic(s): contain global principles and aims.</a:t>
            </a:r>
          </a:p>
          <a:p>
            <a:pPr lvl="0"/>
            <a:r>
              <a:rPr lang="en-US" sz="1400" kern="1200" dirty="0">
                <a:solidFill>
                  <a:schemeClr val="tx1"/>
                </a:solidFill>
                <a:effectLst/>
                <a:latin typeface="Times New Roman" pitchFamily="18" charset="0"/>
                <a:ea typeface="+mn-ea"/>
                <a:cs typeface="+mn-cs"/>
              </a:rPr>
              <a:t>Philosophies: E.g. cosmopolitanism; Kantianism – universal respect and duty</a:t>
            </a:r>
          </a:p>
          <a:p>
            <a:pPr lvl="0"/>
            <a:r>
              <a:rPr lang="en-US" sz="1400" kern="1200" dirty="0">
                <a:solidFill>
                  <a:schemeClr val="tx1"/>
                </a:solidFill>
                <a:effectLst/>
                <a:latin typeface="Times New Roman" pitchFamily="18" charset="0"/>
                <a:ea typeface="+mn-ea"/>
                <a:cs typeface="+mn-cs"/>
              </a:rPr>
              <a:t>Religions: man as image of god. </a:t>
            </a:r>
          </a:p>
          <a:p>
            <a:pPr lvl="0"/>
            <a:r>
              <a:rPr lang="en-US" sz="1400" kern="1200" dirty="0">
                <a:solidFill>
                  <a:schemeClr val="tx1"/>
                </a:solidFill>
                <a:effectLst/>
                <a:latin typeface="Times New Roman" pitchFamily="18" charset="0"/>
                <a:ea typeface="+mn-ea"/>
                <a:cs typeface="+mn-cs"/>
              </a:rPr>
              <a:t>Human rights doctrine; ideals of global rights and justice</a:t>
            </a:r>
          </a:p>
          <a:p>
            <a:pPr lvl="0"/>
            <a:r>
              <a:rPr lang="en-US" sz="1400" kern="1200" dirty="0">
                <a:solidFill>
                  <a:schemeClr val="tx1"/>
                </a:solidFill>
                <a:effectLst/>
                <a:latin typeface="Times New Roman" pitchFamily="18" charset="0"/>
                <a:ea typeface="+mn-ea"/>
                <a:cs typeface="+mn-cs"/>
              </a:rPr>
              <a:t>A theory of human good overall – as humans. (utilitarianism (Singer))   Nussbaum’s capability theory; flourishing.</a:t>
            </a:r>
          </a:p>
          <a:p>
            <a:pPr lvl="0"/>
            <a:r>
              <a:rPr lang="en-US" sz="1400" b="1" kern="1200" dirty="0">
                <a:solidFill>
                  <a:schemeClr val="tx1"/>
                </a:solidFill>
                <a:effectLst/>
                <a:latin typeface="Times New Roman" pitchFamily="18" charset="0"/>
                <a:ea typeface="+mn-ea"/>
                <a:cs typeface="+mn-cs"/>
              </a:rPr>
              <a:t>---</a:t>
            </a:r>
          </a:p>
          <a:p>
            <a:r>
              <a:rPr lang="en-US" sz="1400" b="1" kern="1200" dirty="0">
                <a:solidFill>
                  <a:schemeClr val="tx1"/>
                </a:solidFill>
                <a:effectLst/>
                <a:latin typeface="Times New Roman" pitchFamily="18" charset="0"/>
                <a:ea typeface="+mn-ea"/>
                <a:cs typeface="+mn-cs"/>
              </a:rPr>
              <a:t>Application of media ethics</a:t>
            </a:r>
            <a:r>
              <a:rPr lang="en-US" sz="1400" kern="1200" dirty="0">
                <a:solidFill>
                  <a:schemeClr val="tx1"/>
                </a:solidFill>
                <a:effectLst/>
                <a:latin typeface="Times New Roman" pitchFamily="18" charset="0"/>
                <a:ea typeface="+mn-ea"/>
                <a:cs typeface="+mn-cs"/>
              </a:rPr>
              <a:t>: Basis of your media ethics – a normative domain for practice: Global ethic applied to </a:t>
            </a:r>
            <a:r>
              <a:rPr lang="en-US" sz="1400" b="1" kern="1200" dirty="0">
                <a:solidFill>
                  <a:schemeClr val="tx1"/>
                </a:solidFill>
                <a:effectLst/>
                <a:latin typeface="Times New Roman" pitchFamily="18" charset="0"/>
                <a:ea typeface="+mn-ea"/>
                <a:cs typeface="+mn-cs"/>
              </a:rPr>
              <a:t>basic aims and principles of media</a:t>
            </a:r>
            <a:r>
              <a:rPr lang="en-US" sz="1400" kern="1200" dirty="0">
                <a:solidFill>
                  <a:schemeClr val="tx1"/>
                </a:solidFill>
                <a:effectLst/>
                <a:latin typeface="Times New Roman" pitchFamily="18" charset="0"/>
                <a:ea typeface="+mn-ea"/>
                <a:cs typeface="+mn-cs"/>
              </a:rPr>
              <a:t> and journalism. *discussion of our moral interpretation of journalism in global terms.</a:t>
            </a:r>
          </a:p>
          <a:p>
            <a:pPr lvl="0"/>
            <a:r>
              <a:rPr lang="en-US" sz="1400" kern="1200" dirty="0">
                <a:solidFill>
                  <a:schemeClr val="tx1"/>
                </a:solidFill>
                <a:effectLst/>
                <a:latin typeface="Times New Roman" pitchFamily="18" charset="0"/>
                <a:ea typeface="+mn-ea"/>
                <a:cs typeface="+mn-cs"/>
              </a:rPr>
              <a:t>New and reinterpreted aims and norms </a:t>
            </a:r>
            <a:r>
              <a:rPr lang="en-US" sz="1400" kern="1200" dirty="0" smtClean="0">
                <a:solidFill>
                  <a:schemeClr val="tx1"/>
                </a:solidFill>
                <a:effectLst/>
                <a:latin typeface="Times New Roman" pitchFamily="18" charset="0"/>
                <a:ea typeface="+mn-ea"/>
                <a:cs typeface="+mn-cs"/>
              </a:rPr>
              <a:t> ---- codes</a:t>
            </a:r>
            <a:endParaRPr lang="en-US" sz="14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endParaRPr lang="en-US" sz="1200" kern="1200" dirty="0">
              <a:solidFill>
                <a:schemeClr val="tx1"/>
              </a:solidFill>
              <a:effectLst/>
              <a:latin typeface="Times New Roman" pitchFamily="18" charset="0"/>
              <a:ea typeface="+mn-ea"/>
              <a:cs typeface="+mn-cs"/>
            </a:endParaRPr>
          </a:p>
          <a:p>
            <a:pPr lvl="0"/>
            <a:endParaRPr lang="en-US" sz="1200" b="1" kern="1200" dirty="0">
              <a:solidFill>
                <a:schemeClr val="tx1"/>
              </a:solidFill>
              <a:effectLst/>
              <a:latin typeface="Times New Roman" pitchFamily="18" charset="0"/>
              <a:ea typeface="+mn-ea"/>
              <a:cs typeface="+mn-cs"/>
            </a:endParaRPr>
          </a:p>
          <a:p>
            <a:pPr lvl="0"/>
            <a:endParaRPr lang="en-US" sz="1200" b="1" kern="1200" dirty="0">
              <a:solidFill>
                <a:schemeClr val="tx1"/>
              </a:solidFill>
              <a:effectLst/>
              <a:latin typeface="Times New Roman" pitchFamily="18" charset="0"/>
              <a:ea typeface="+mn-ea"/>
              <a:cs typeface="+mn-cs"/>
            </a:endParaRPr>
          </a:p>
          <a:p>
            <a:pPr lvl="0"/>
            <a:endParaRPr lang="en-US" sz="1200" b="1" kern="1200" dirty="0">
              <a:solidFill>
                <a:schemeClr val="tx1"/>
              </a:solidFill>
              <a:effectLst/>
              <a:latin typeface="Times New Roman" pitchFamily="18" charset="0"/>
              <a:ea typeface="+mn-ea"/>
              <a:cs typeface="+mn-cs"/>
            </a:endParaRPr>
          </a:p>
          <a:p>
            <a:pPr lvl="0"/>
            <a:endParaRPr lang="en-US" sz="1200" b="1"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6</a:t>
            </a:fld>
            <a:endParaRPr lang="en-US" altLang="en-US" dirty="0"/>
          </a:p>
        </p:txBody>
      </p:sp>
    </p:spTree>
    <p:extLst>
      <p:ext uri="{BB962C8B-B14F-4D97-AF65-F5344CB8AC3E}">
        <p14:creationId xmlns:p14="http://schemas.microsoft.com/office/powerpoint/2010/main" val="774788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592" y="3329269"/>
            <a:ext cx="7435218" cy="3604931"/>
          </a:xfrm>
        </p:spPr>
        <p:txBody>
          <a:bodyPr/>
          <a:lstStyle/>
          <a:p>
            <a:pPr marL="0" indent="0">
              <a:buNone/>
            </a:pPr>
            <a:r>
              <a:rPr lang="en-US" b="1" dirty="0" smtClean="0"/>
              <a:t>Self-consciousness: g</a:t>
            </a:r>
            <a:r>
              <a:rPr lang="en-US" dirty="0" smtClean="0"/>
              <a:t>lobal citizens</a:t>
            </a:r>
            <a:r>
              <a:rPr lang="en-US" baseline="0" dirty="0" smtClean="0"/>
              <a:t> – aim of informed, tolerant global info-sphere and media that challenges tyrants, abuse of human rights, manipulation of info.</a:t>
            </a:r>
            <a:endParaRPr lang="en-US" dirty="0" smtClean="0"/>
          </a:p>
          <a:p>
            <a:pPr marL="285750" indent="-285750">
              <a:buFont typeface="Arial" panose="020B0604020202020204" pitchFamily="34" charset="0"/>
              <a:buChar char="•"/>
            </a:pPr>
            <a:r>
              <a:rPr lang="en-US" b="1" dirty="0" smtClean="0"/>
              <a:t>Primary Loyalty</a:t>
            </a:r>
            <a:r>
              <a:rPr lang="en-US" dirty="0" smtClean="0"/>
              <a:t>: Humanity at large. – info needs of world citizens – refuse define in nations, factions, TRUMPS</a:t>
            </a:r>
            <a:r>
              <a:rPr lang="en-US" baseline="0" dirty="0" smtClean="0"/>
              <a:t> others. (Difuse social contract)</a:t>
            </a:r>
          </a:p>
          <a:p>
            <a:pPr marL="285750" indent="-285750">
              <a:buFont typeface="Arial" panose="020B0604020202020204" pitchFamily="34" charset="0"/>
              <a:buChar char="•"/>
            </a:pPr>
            <a:r>
              <a:rPr lang="en-US" b="1" u="sng" dirty="0" smtClean="0"/>
              <a:t>Role of cultural “translation” in plural world – positive duties to “mend”</a:t>
            </a:r>
          </a:p>
          <a:p>
            <a:pPr marL="0" indent="0">
              <a:buFont typeface="Arial" panose="020B0604020202020204" pitchFamily="34" charset="0"/>
              <a:buNone/>
            </a:pPr>
            <a:r>
              <a:rPr lang="en-US" b="1" baseline="0" dirty="0" smtClean="0"/>
              <a:t>Evaluation of stories</a:t>
            </a:r>
            <a:r>
              <a:rPr lang="en-US" baseline="0" dirty="0" smtClean="0"/>
              <a:t>: </a:t>
            </a:r>
            <a:r>
              <a:rPr lang="en-US" b="1" baseline="0" dirty="0" smtClean="0"/>
              <a:t>Consequences  </a:t>
            </a:r>
            <a:r>
              <a:rPr lang="en-US" baseline="0" dirty="0" smtClean="0"/>
              <a:t>across borders; diverse views and voices; stories credible for trans-national audience and subjected to wider perspective and scrutiny.   *</a:t>
            </a:r>
            <a:r>
              <a:rPr lang="en-US" b="1" baseline="0" dirty="0" smtClean="0"/>
              <a:t>Framing of stories* crucial</a:t>
            </a:r>
          </a:p>
          <a:p>
            <a:pPr marL="0" indent="0">
              <a:buFont typeface="Arial" panose="020B0604020202020204" pitchFamily="34" charset="0"/>
              <a:buNone/>
            </a:pPr>
            <a:r>
              <a:rPr lang="en-US" b="1" baseline="0" dirty="0" smtClean="0"/>
              <a:t>Effect on principles:</a:t>
            </a:r>
          </a:p>
          <a:p>
            <a:pPr marL="342900" indent="-342900">
              <a:buFont typeface="Arial" panose="020B0604020202020204" pitchFamily="34" charset="0"/>
              <a:buAutoNum type="arabicPeriod"/>
            </a:pPr>
            <a:r>
              <a:rPr lang="en-US" baseline="0" dirty="0" smtClean="0"/>
              <a:t>Objectivity/impartiality: is not allowing one nationalism to bias your treatment of issues. </a:t>
            </a:r>
          </a:p>
          <a:p>
            <a:pPr marL="342900" indent="-342900">
              <a:buFont typeface="Arial" panose="020B0604020202020204" pitchFamily="34" charset="0"/>
              <a:buAutoNum type="arabicPeriod"/>
            </a:pPr>
            <a:r>
              <a:rPr lang="en-US" baseline="0" dirty="0" smtClean="0"/>
              <a:t>Accuracy/verification:  diverse sources and scrutiny – and facts from wider places.</a:t>
            </a:r>
          </a:p>
          <a:p>
            <a:pPr marL="342900" indent="-342900">
              <a:buFont typeface="Arial" panose="020B0604020202020204" pitchFamily="34" charset="0"/>
              <a:buAutoNum type="arabicPeriod"/>
            </a:pPr>
            <a:r>
              <a:rPr lang="en-US" baseline="0" dirty="0" smtClean="0"/>
              <a:t>Patriotism: moderate, critical, open to criticism, based on democratic criteria --   **not afraid to say country is doing wrong. Or embarrass. </a:t>
            </a:r>
          </a:p>
          <a:p>
            <a:pPr marL="285750" indent="-285750">
              <a:buFont typeface="Arial" panose="020B0604020202020204" pitchFamily="34" charset="0"/>
              <a:buChar char="•"/>
            </a:pPr>
            <a:r>
              <a:rPr lang="en-US" baseline="0" dirty="0" smtClean="0"/>
              <a:t>Reporting on climate change etc would change from what is in it for us.</a:t>
            </a:r>
          </a:p>
          <a:p>
            <a:pPr marL="0" indent="0">
              <a:buFont typeface="Arial" panose="020B0604020202020204" pitchFamily="34" charset="0"/>
              <a:buNone/>
            </a:pPr>
            <a:r>
              <a:rPr lang="en-US" baseline="0" dirty="0" smtClean="0"/>
              <a:t>*NOT ignore local and national stories. </a:t>
            </a:r>
          </a:p>
          <a:p>
            <a:pPr marL="0" indent="0">
              <a:buFont typeface="Arial" panose="020B0604020202020204" pitchFamily="34" charset="0"/>
              <a:buNone/>
            </a:pPr>
            <a:r>
              <a:rPr lang="en-US" baseline="0" dirty="0" smtClean="0"/>
              <a:t>	DRAWING A BROADER RING OF PRINCIPLES AROUND OUR PAROCHIALISM.</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342900" indent="-342900">
              <a:buFont typeface="Arial" panose="020B0604020202020204" pitchFamily="34" charset="0"/>
              <a:buAutoNum type="arabicPeriod"/>
            </a:pPr>
            <a:endParaRPr lang="en-US" baseline="0" dirty="0" smtClean="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7</a:t>
            </a:fld>
            <a:endParaRPr lang="en-US" altLang="en-US" dirty="0"/>
          </a:p>
        </p:txBody>
      </p:sp>
    </p:spTree>
    <p:extLst>
      <p:ext uri="{BB962C8B-B14F-4D97-AF65-F5344CB8AC3E}">
        <p14:creationId xmlns:p14="http://schemas.microsoft.com/office/powerpoint/2010/main" val="1002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of media and comparison</a:t>
            </a:r>
          </a:p>
          <a:p>
            <a:endParaRPr lang="en-US" dirty="0" smtClean="0"/>
          </a:p>
          <a:p>
            <a:r>
              <a:rPr lang="en-US" dirty="0" smtClean="0"/>
              <a:t>Theories</a:t>
            </a:r>
            <a:endParaRPr lang="en-US" baseline="0" dirty="0" smtClean="0"/>
          </a:p>
          <a:p>
            <a:endParaRPr lang="en-US" baseline="0" dirty="0" smtClean="0"/>
          </a:p>
          <a:p>
            <a:r>
              <a:rPr lang="en-US" baseline="0" dirty="0" smtClean="0"/>
              <a:t>Participation and social media</a:t>
            </a:r>
          </a:p>
          <a:p>
            <a:endParaRPr lang="en-US" baseline="0" dirty="0" smtClean="0"/>
          </a:p>
          <a:p>
            <a:r>
              <a:rPr lang="en-US" baseline="0" dirty="0" smtClean="0"/>
              <a:t>Justice, environment</a:t>
            </a:r>
          </a:p>
          <a:p>
            <a:endParaRPr lang="en-US" baseline="0" dirty="0" smtClean="0"/>
          </a:p>
          <a:p>
            <a:r>
              <a:rPr lang="en-US" baseline="0" dirty="0" smtClean="0"/>
              <a:t>War, peace, terrorism, human rights</a:t>
            </a:r>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8</a:t>
            </a:fld>
            <a:endParaRPr lang="en-US" altLang="en-US" dirty="0"/>
          </a:p>
        </p:txBody>
      </p:sp>
    </p:spTree>
    <p:extLst>
      <p:ext uri="{BB962C8B-B14F-4D97-AF65-F5344CB8AC3E}">
        <p14:creationId xmlns:p14="http://schemas.microsoft.com/office/powerpoint/2010/main" val="1939638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592" y="3329269"/>
            <a:ext cx="7435218" cy="3528731"/>
          </a:xfrm>
        </p:spPr>
        <p:txBody>
          <a:bodyPr/>
          <a:lstStyle/>
          <a:p>
            <a:r>
              <a:rPr lang="en-US" sz="1600" b="1" dirty="0"/>
              <a:t>Not something clear and singular. </a:t>
            </a:r>
            <a:r>
              <a:rPr lang="en-US" sz="1600" dirty="0"/>
              <a:t>As a field of study, not a well-defined science with a consensus on methods and aims. Not one internationally accepted code of media ethics. Instead, global media ethics refers to </a:t>
            </a:r>
            <a:r>
              <a:rPr lang="en-US" sz="1600" b="1" dirty="0"/>
              <a:t>an evolving field. It is a ‘‘felt need’’ that motivates a loosely connected set of activities and studies united by the belief that ethics must go global.</a:t>
            </a:r>
          </a:p>
          <a:p>
            <a:pPr marL="0" indent="0">
              <a:buNone/>
            </a:pPr>
            <a:r>
              <a:rPr lang="en-US" sz="1600" dirty="0" smtClean="0"/>
              <a:t>1. Globalism vs parochialism: Priority?</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smtClean="0"/>
              <a:t>What do we others? “Non-pragmatic humanism” “Unpopular goodness.”</a:t>
            </a:r>
          </a:p>
          <a:p>
            <a:pPr marL="0" indent="0">
              <a:buNone/>
            </a:pPr>
            <a:r>
              <a:rPr lang="en-US" sz="1600" dirty="0" smtClean="0"/>
              <a:t>2. Are there universals? Relativism.</a:t>
            </a:r>
          </a:p>
          <a:p>
            <a:pPr marL="0" indent="0">
              <a:buNone/>
            </a:pPr>
            <a:r>
              <a:rPr lang="en-US" sz="1600" dirty="0" smtClean="0"/>
              <a:t>3. Global versus local. Imperialism?</a:t>
            </a:r>
          </a:p>
          <a:p>
            <a:pPr marL="0" indent="0">
              <a:buNone/>
            </a:pPr>
            <a:r>
              <a:rPr lang="en-US" sz="1600" dirty="0" smtClean="0"/>
              <a:t>4. </a:t>
            </a:r>
            <a:r>
              <a:rPr lang="en-US" sz="1600" dirty="0" smtClean="0">
                <a:solidFill>
                  <a:srgbClr val="FF0000"/>
                </a:solidFill>
              </a:rPr>
              <a:t>Realization:</a:t>
            </a:r>
            <a:r>
              <a:rPr lang="en-US" sz="1600" dirty="0" smtClean="0"/>
              <a:t> Utopian. Many obstacles.  </a:t>
            </a:r>
          </a:p>
          <a:p>
            <a:endParaRPr lang="en-US" dirty="0"/>
          </a:p>
        </p:txBody>
      </p:sp>
      <p:sp>
        <p:nvSpPr>
          <p:cNvPr id="4" name="Slide Number Placeholder 3"/>
          <p:cNvSpPr>
            <a:spLocks noGrp="1"/>
          </p:cNvSpPr>
          <p:nvPr>
            <p:ph type="sldNum" sz="quarter" idx="10"/>
          </p:nvPr>
        </p:nvSpPr>
        <p:spPr/>
        <p:txBody>
          <a:bodyPr/>
          <a:lstStyle/>
          <a:p>
            <a:pPr>
              <a:defRPr/>
            </a:pPr>
            <a:fld id="{257A88CF-FAB9-4989-940D-E225382DE210}" type="slidenum">
              <a:rPr lang="en-US" altLang="en-US" smtClean="0"/>
              <a:pPr>
                <a:defRPr/>
              </a:pPr>
              <a:t>9</a:t>
            </a:fld>
            <a:endParaRPr lang="en-US" altLang="en-US" dirty="0"/>
          </a:p>
        </p:txBody>
      </p:sp>
    </p:spTree>
    <p:extLst>
      <p:ext uri="{BB962C8B-B14F-4D97-AF65-F5344CB8AC3E}">
        <p14:creationId xmlns:p14="http://schemas.microsoft.com/office/powerpoint/2010/main" val="1759484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dirty="0"/>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dirty="0"/>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dirty="0"/>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dirty="0"/>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dirty="0"/>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dirty="0"/>
            </a:p>
          </p:txBody>
        </p:sp>
        <p:sp>
          <p:nvSpPr>
            <p:cNvPr id="12" name="Freeform 23"/>
            <p:cNvSpPr>
              <a:spLocks/>
            </p:cNvSpPr>
            <p:nvPr/>
          </p:nvSpPr>
          <p:spPr bwMode="hidden">
            <a:xfrm>
              <a:off x="5041" y="0"/>
              <a:ext cx="719" cy="845"/>
            </a:xfrm>
            <a:custGeom>
              <a:avLst/>
              <a:gdLst>
                <a:gd name="T0" fmla="*/ 797 w 717"/>
                <a:gd name="T1" fmla="*/ 845 h 845"/>
                <a:gd name="T2" fmla="*/ 797 w 717"/>
                <a:gd name="T3" fmla="*/ 821 h 845"/>
                <a:gd name="T4" fmla="*/ 654 w 717"/>
                <a:gd name="T5" fmla="*/ 605 h 845"/>
                <a:gd name="T6" fmla="*/ 446 w 717"/>
                <a:gd name="T7" fmla="*/ 396 h 845"/>
                <a:gd name="T8" fmla="*/ 261 w 717"/>
                <a:gd name="T9" fmla="*/ 192 h 845"/>
                <a:gd name="T10" fmla="*/ 17 w 717"/>
                <a:gd name="T11" fmla="*/ 0 h 845"/>
                <a:gd name="T12" fmla="*/ 0 w 717"/>
                <a:gd name="T13" fmla="*/ 0 h 845"/>
                <a:gd name="T14" fmla="*/ 249 w 717"/>
                <a:gd name="T15" fmla="*/ 198 h 845"/>
                <a:gd name="T16" fmla="*/ 440 w 717"/>
                <a:gd name="T17" fmla="*/ 408 h 845"/>
                <a:gd name="T18" fmla="*/ 648 w 717"/>
                <a:gd name="T19" fmla="*/ 623 h 845"/>
                <a:gd name="T20" fmla="*/ 797 w 717"/>
                <a:gd name="T21" fmla="*/ 845 h 845"/>
                <a:gd name="T22" fmla="*/ 79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 name="Freeform 24"/>
            <p:cNvSpPr>
              <a:spLocks/>
            </p:cNvSpPr>
            <p:nvPr/>
          </p:nvSpPr>
          <p:spPr bwMode="hidden">
            <a:xfrm>
              <a:off x="5352" y="0"/>
              <a:ext cx="408" cy="414"/>
            </a:xfrm>
            <a:custGeom>
              <a:avLst/>
              <a:gdLst>
                <a:gd name="T0" fmla="*/ 447 w 407"/>
                <a:gd name="T1" fmla="*/ 414 h 414"/>
                <a:gd name="T2" fmla="*/ 447 w 407"/>
                <a:gd name="T3" fmla="*/ 396 h 414"/>
                <a:gd name="T4" fmla="*/ 262 w 407"/>
                <a:gd name="T5" fmla="*/ 192 h 414"/>
                <a:gd name="T6" fmla="*/ 12 w 407"/>
                <a:gd name="T7" fmla="*/ 0 h 414"/>
                <a:gd name="T8" fmla="*/ 0 w 407"/>
                <a:gd name="T9" fmla="*/ 0 h 414"/>
                <a:gd name="T10" fmla="*/ 108 w 407"/>
                <a:gd name="T11" fmla="*/ 102 h 414"/>
                <a:gd name="T12" fmla="*/ 256 w 407"/>
                <a:gd name="T13" fmla="*/ 204 h 414"/>
                <a:gd name="T14" fmla="*/ 447 w 407"/>
                <a:gd name="T15" fmla="*/ 414 h 414"/>
                <a:gd name="T16" fmla="*/ 44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dirty="0"/>
            </a:p>
          </p:txBody>
        </p:sp>
        <p:sp>
          <p:nvSpPr>
            <p:cNvPr id="15" name="Freeform 26"/>
            <p:cNvSpPr>
              <a:spLocks/>
            </p:cNvSpPr>
            <p:nvPr/>
          </p:nvSpPr>
          <p:spPr bwMode="hidden">
            <a:xfrm>
              <a:off x="6" y="0"/>
              <a:ext cx="588" cy="599"/>
            </a:xfrm>
            <a:custGeom>
              <a:avLst/>
              <a:gdLst>
                <a:gd name="T0" fmla="*/ 666 w 586"/>
                <a:gd name="T1" fmla="*/ 0 h 599"/>
                <a:gd name="T2" fmla="*/ 648 w 586"/>
                <a:gd name="T3" fmla="*/ 0 h 599"/>
                <a:gd name="T4" fmla="*/ 454 w 586"/>
                <a:gd name="T5" fmla="*/ 132 h 599"/>
                <a:gd name="T6" fmla="*/ 297 w 586"/>
                <a:gd name="T7" fmla="*/ 270 h 599"/>
                <a:gd name="T8" fmla="*/ 120 w 586"/>
                <a:gd name="T9" fmla="*/ 420 h 599"/>
                <a:gd name="T10" fmla="*/ 0 w 586"/>
                <a:gd name="T11" fmla="*/ 575 h 599"/>
                <a:gd name="T12" fmla="*/ 0 w 586"/>
                <a:gd name="T13" fmla="*/ 599 h 599"/>
                <a:gd name="T14" fmla="*/ 120 w 586"/>
                <a:gd name="T15" fmla="*/ 432 h 599"/>
                <a:gd name="T16" fmla="*/ 297 w 586"/>
                <a:gd name="T17" fmla="*/ 282 h 599"/>
                <a:gd name="T18" fmla="*/ 466 w 586"/>
                <a:gd name="T19" fmla="*/ 138 h 599"/>
                <a:gd name="T20" fmla="*/ 666 w 586"/>
                <a:gd name="T21" fmla="*/ 0 h 599"/>
                <a:gd name="T22" fmla="*/ 66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 name="Freeform 27"/>
            <p:cNvSpPr>
              <a:spLocks/>
            </p:cNvSpPr>
            <p:nvPr/>
          </p:nvSpPr>
          <p:spPr bwMode="hidden">
            <a:xfrm>
              <a:off x="6" y="0"/>
              <a:ext cx="270" cy="252"/>
            </a:xfrm>
            <a:custGeom>
              <a:avLst/>
              <a:gdLst>
                <a:gd name="T0" fmla="*/ 309 w 269"/>
                <a:gd name="T1" fmla="*/ 0 h 252"/>
                <a:gd name="T2" fmla="*/ 29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09 w 269"/>
                <a:gd name="T15" fmla="*/ 0 h 252"/>
                <a:gd name="T16" fmla="*/ 30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70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CA"/>
              <a:t>Click to edit Master title style</a:t>
            </a:r>
          </a:p>
        </p:txBody>
      </p:sp>
      <p:sp>
        <p:nvSpPr>
          <p:cNvPr id="70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CA"/>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CA" dirty="0"/>
          </a:p>
        </p:txBody>
      </p:sp>
      <p:sp>
        <p:nvSpPr>
          <p:cNvPr id="42" name="Rectangle 42"/>
          <p:cNvSpPr>
            <a:spLocks noGrp="1" noChangeArrowheads="1"/>
          </p:cNvSpPr>
          <p:nvPr>
            <p:ph type="ftr" sz="quarter" idx="11"/>
          </p:nvPr>
        </p:nvSpPr>
        <p:spPr/>
        <p:txBody>
          <a:bodyPr/>
          <a:lstStyle>
            <a:lvl1pPr>
              <a:defRPr/>
            </a:lvl1pPr>
          </a:lstStyle>
          <a:p>
            <a:pPr>
              <a:defRPr/>
            </a:pPr>
            <a:endParaRPr lang="en-CA" dirty="0"/>
          </a:p>
        </p:txBody>
      </p:sp>
      <p:sp>
        <p:nvSpPr>
          <p:cNvPr id="43" name="Rectangle 43"/>
          <p:cNvSpPr>
            <a:spLocks noGrp="1" noChangeArrowheads="1"/>
          </p:cNvSpPr>
          <p:nvPr>
            <p:ph type="sldNum" sz="quarter" idx="12"/>
          </p:nvPr>
        </p:nvSpPr>
        <p:spPr/>
        <p:txBody>
          <a:bodyPr/>
          <a:lstStyle>
            <a:lvl1pPr>
              <a:defRPr/>
            </a:lvl1pPr>
          </a:lstStyle>
          <a:p>
            <a:pPr>
              <a:defRPr/>
            </a:pPr>
            <a:fld id="{DAF2ED06-0BE3-4AE1-BD45-5BA16743AEED}" type="slidenum">
              <a:rPr lang="en-CA" altLang="en-US"/>
              <a:pPr>
                <a:defRPr/>
              </a:pPr>
              <a:t>‹#›</a:t>
            </a:fld>
            <a:endParaRPr lang="en-CA" altLang="en-US" dirty="0"/>
          </a:p>
        </p:txBody>
      </p:sp>
    </p:spTree>
    <p:extLst>
      <p:ext uri="{BB962C8B-B14F-4D97-AF65-F5344CB8AC3E}">
        <p14:creationId xmlns:p14="http://schemas.microsoft.com/office/powerpoint/2010/main" val="3549157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CA" dirty="0"/>
          </a:p>
        </p:txBody>
      </p:sp>
      <p:sp>
        <p:nvSpPr>
          <p:cNvPr id="5" name="Rectangle 41"/>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42"/>
          <p:cNvSpPr>
            <a:spLocks noGrp="1" noChangeArrowheads="1"/>
          </p:cNvSpPr>
          <p:nvPr>
            <p:ph type="sldNum" sz="quarter" idx="12"/>
          </p:nvPr>
        </p:nvSpPr>
        <p:spPr>
          <a:ln/>
        </p:spPr>
        <p:txBody>
          <a:bodyPr/>
          <a:lstStyle>
            <a:lvl1pPr>
              <a:defRPr/>
            </a:lvl1pPr>
          </a:lstStyle>
          <a:p>
            <a:pPr>
              <a:defRPr/>
            </a:pPr>
            <a:fld id="{6A5157A5-E961-4FAD-9CCE-2FFAB2D6E8DE}" type="slidenum">
              <a:rPr lang="en-CA" altLang="en-US"/>
              <a:pPr>
                <a:defRPr/>
              </a:pPr>
              <a:t>‹#›</a:t>
            </a:fld>
            <a:endParaRPr lang="en-CA" altLang="en-US" dirty="0"/>
          </a:p>
        </p:txBody>
      </p:sp>
    </p:spTree>
    <p:extLst>
      <p:ext uri="{BB962C8B-B14F-4D97-AF65-F5344CB8AC3E}">
        <p14:creationId xmlns:p14="http://schemas.microsoft.com/office/powerpoint/2010/main" val="53576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CA" dirty="0"/>
          </a:p>
        </p:txBody>
      </p:sp>
      <p:sp>
        <p:nvSpPr>
          <p:cNvPr id="5" name="Rectangle 41"/>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42"/>
          <p:cNvSpPr>
            <a:spLocks noGrp="1" noChangeArrowheads="1"/>
          </p:cNvSpPr>
          <p:nvPr>
            <p:ph type="sldNum" sz="quarter" idx="12"/>
          </p:nvPr>
        </p:nvSpPr>
        <p:spPr>
          <a:ln/>
        </p:spPr>
        <p:txBody>
          <a:bodyPr/>
          <a:lstStyle>
            <a:lvl1pPr>
              <a:defRPr/>
            </a:lvl1pPr>
          </a:lstStyle>
          <a:p>
            <a:pPr>
              <a:defRPr/>
            </a:pPr>
            <a:fld id="{43265752-2CE4-4023-8172-F686CC536669}" type="slidenum">
              <a:rPr lang="en-CA" altLang="en-US"/>
              <a:pPr>
                <a:defRPr/>
              </a:pPr>
              <a:t>‹#›</a:t>
            </a:fld>
            <a:endParaRPr lang="en-CA" altLang="en-US" dirty="0"/>
          </a:p>
        </p:txBody>
      </p:sp>
    </p:spTree>
    <p:extLst>
      <p:ext uri="{BB962C8B-B14F-4D97-AF65-F5344CB8AC3E}">
        <p14:creationId xmlns:p14="http://schemas.microsoft.com/office/powerpoint/2010/main" val="255219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CA" dirty="0"/>
          </a:p>
        </p:txBody>
      </p:sp>
      <p:sp>
        <p:nvSpPr>
          <p:cNvPr id="5" name="Rectangle 41"/>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42"/>
          <p:cNvSpPr>
            <a:spLocks noGrp="1" noChangeArrowheads="1"/>
          </p:cNvSpPr>
          <p:nvPr>
            <p:ph type="sldNum" sz="quarter" idx="12"/>
          </p:nvPr>
        </p:nvSpPr>
        <p:spPr>
          <a:ln/>
        </p:spPr>
        <p:txBody>
          <a:bodyPr/>
          <a:lstStyle>
            <a:lvl1pPr>
              <a:defRPr/>
            </a:lvl1pPr>
          </a:lstStyle>
          <a:p>
            <a:pPr>
              <a:defRPr/>
            </a:pPr>
            <a:fld id="{8ED2ECF9-9028-4269-A0B5-13C33629AAAD}" type="slidenum">
              <a:rPr lang="en-CA" altLang="en-US"/>
              <a:pPr>
                <a:defRPr/>
              </a:pPr>
              <a:t>‹#›</a:t>
            </a:fld>
            <a:endParaRPr lang="en-CA" altLang="en-US" dirty="0"/>
          </a:p>
        </p:txBody>
      </p:sp>
    </p:spTree>
    <p:extLst>
      <p:ext uri="{BB962C8B-B14F-4D97-AF65-F5344CB8AC3E}">
        <p14:creationId xmlns:p14="http://schemas.microsoft.com/office/powerpoint/2010/main" val="1529628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CA" dirty="0"/>
          </a:p>
        </p:txBody>
      </p:sp>
      <p:sp>
        <p:nvSpPr>
          <p:cNvPr id="5" name="Rectangle 41"/>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42"/>
          <p:cNvSpPr>
            <a:spLocks noGrp="1" noChangeArrowheads="1"/>
          </p:cNvSpPr>
          <p:nvPr>
            <p:ph type="sldNum" sz="quarter" idx="12"/>
          </p:nvPr>
        </p:nvSpPr>
        <p:spPr>
          <a:ln/>
        </p:spPr>
        <p:txBody>
          <a:bodyPr/>
          <a:lstStyle>
            <a:lvl1pPr>
              <a:defRPr/>
            </a:lvl1pPr>
          </a:lstStyle>
          <a:p>
            <a:pPr>
              <a:defRPr/>
            </a:pPr>
            <a:fld id="{25142927-187C-4EDC-97FF-6E31D4C612EA}" type="slidenum">
              <a:rPr lang="en-CA" altLang="en-US"/>
              <a:pPr>
                <a:defRPr/>
              </a:pPr>
              <a:t>‹#›</a:t>
            </a:fld>
            <a:endParaRPr lang="en-CA" altLang="en-US" dirty="0"/>
          </a:p>
        </p:txBody>
      </p:sp>
    </p:spTree>
    <p:extLst>
      <p:ext uri="{BB962C8B-B14F-4D97-AF65-F5344CB8AC3E}">
        <p14:creationId xmlns:p14="http://schemas.microsoft.com/office/powerpoint/2010/main" val="130154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CA" dirty="0"/>
          </a:p>
        </p:txBody>
      </p:sp>
      <p:sp>
        <p:nvSpPr>
          <p:cNvPr id="6" name="Rectangle 41"/>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42"/>
          <p:cNvSpPr>
            <a:spLocks noGrp="1" noChangeArrowheads="1"/>
          </p:cNvSpPr>
          <p:nvPr>
            <p:ph type="sldNum" sz="quarter" idx="12"/>
          </p:nvPr>
        </p:nvSpPr>
        <p:spPr>
          <a:ln/>
        </p:spPr>
        <p:txBody>
          <a:bodyPr/>
          <a:lstStyle>
            <a:lvl1pPr>
              <a:defRPr/>
            </a:lvl1pPr>
          </a:lstStyle>
          <a:p>
            <a:pPr>
              <a:defRPr/>
            </a:pPr>
            <a:fld id="{5AE0E354-BA6B-4D65-B286-12F4748251D6}" type="slidenum">
              <a:rPr lang="en-CA" altLang="en-US"/>
              <a:pPr>
                <a:defRPr/>
              </a:pPr>
              <a:t>‹#›</a:t>
            </a:fld>
            <a:endParaRPr lang="en-CA" altLang="en-US" dirty="0"/>
          </a:p>
        </p:txBody>
      </p:sp>
    </p:spTree>
    <p:extLst>
      <p:ext uri="{BB962C8B-B14F-4D97-AF65-F5344CB8AC3E}">
        <p14:creationId xmlns:p14="http://schemas.microsoft.com/office/powerpoint/2010/main" val="2110805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CA" dirty="0"/>
          </a:p>
        </p:txBody>
      </p:sp>
      <p:sp>
        <p:nvSpPr>
          <p:cNvPr id="8" name="Rectangle 41"/>
          <p:cNvSpPr>
            <a:spLocks noGrp="1" noChangeArrowheads="1"/>
          </p:cNvSpPr>
          <p:nvPr>
            <p:ph type="ftr" sz="quarter" idx="11"/>
          </p:nvPr>
        </p:nvSpPr>
        <p:spPr>
          <a:ln/>
        </p:spPr>
        <p:txBody>
          <a:bodyPr/>
          <a:lstStyle>
            <a:lvl1pPr>
              <a:defRPr/>
            </a:lvl1pPr>
          </a:lstStyle>
          <a:p>
            <a:pPr>
              <a:defRPr/>
            </a:pPr>
            <a:endParaRPr lang="en-CA" dirty="0"/>
          </a:p>
        </p:txBody>
      </p:sp>
      <p:sp>
        <p:nvSpPr>
          <p:cNvPr id="9" name="Rectangle 42"/>
          <p:cNvSpPr>
            <a:spLocks noGrp="1" noChangeArrowheads="1"/>
          </p:cNvSpPr>
          <p:nvPr>
            <p:ph type="sldNum" sz="quarter" idx="12"/>
          </p:nvPr>
        </p:nvSpPr>
        <p:spPr>
          <a:ln/>
        </p:spPr>
        <p:txBody>
          <a:bodyPr/>
          <a:lstStyle>
            <a:lvl1pPr>
              <a:defRPr/>
            </a:lvl1pPr>
          </a:lstStyle>
          <a:p>
            <a:pPr>
              <a:defRPr/>
            </a:pPr>
            <a:fld id="{32248791-31D4-4118-9A80-DC2F7330FD31}" type="slidenum">
              <a:rPr lang="en-CA" altLang="en-US"/>
              <a:pPr>
                <a:defRPr/>
              </a:pPr>
              <a:t>‹#›</a:t>
            </a:fld>
            <a:endParaRPr lang="en-CA" altLang="en-US" dirty="0"/>
          </a:p>
        </p:txBody>
      </p:sp>
    </p:spTree>
    <p:extLst>
      <p:ext uri="{BB962C8B-B14F-4D97-AF65-F5344CB8AC3E}">
        <p14:creationId xmlns:p14="http://schemas.microsoft.com/office/powerpoint/2010/main" val="1008944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CA" dirty="0"/>
          </a:p>
        </p:txBody>
      </p:sp>
      <p:sp>
        <p:nvSpPr>
          <p:cNvPr id="4" name="Rectangle 41"/>
          <p:cNvSpPr>
            <a:spLocks noGrp="1" noChangeArrowheads="1"/>
          </p:cNvSpPr>
          <p:nvPr>
            <p:ph type="ftr" sz="quarter" idx="11"/>
          </p:nvPr>
        </p:nvSpPr>
        <p:spPr>
          <a:ln/>
        </p:spPr>
        <p:txBody>
          <a:bodyPr/>
          <a:lstStyle>
            <a:lvl1pPr>
              <a:defRPr/>
            </a:lvl1pPr>
          </a:lstStyle>
          <a:p>
            <a:pPr>
              <a:defRPr/>
            </a:pPr>
            <a:endParaRPr lang="en-CA" dirty="0"/>
          </a:p>
        </p:txBody>
      </p:sp>
      <p:sp>
        <p:nvSpPr>
          <p:cNvPr id="5" name="Rectangle 42"/>
          <p:cNvSpPr>
            <a:spLocks noGrp="1" noChangeArrowheads="1"/>
          </p:cNvSpPr>
          <p:nvPr>
            <p:ph type="sldNum" sz="quarter" idx="12"/>
          </p:nvPr>
        </p:nvSpPr>
        <p:spPr>
          <a:ln/>
        </p:spPr>
        <p:txBody>
          <a:bodyPr/>
          <a:lstStyle>
            <a:lvl1pPr>
              <a:defRPr/>
            </a:lvl1pPr>
          </a:lstStyle>
          <a:p>
            <a:pPr>
              <a:defRPr/>
            </a:pPr>
            <a:fld id="{D1815110-AF06-4EFD-BFBB-6FEE9757EE42}" type="slidenum">
              <a:rPr lang="en-CA" altLang="en-US"/>
              <a:pPr>
                <a:defRPr/>
              </a:pPr>
              <a:t>‹#›</a:t>
            </a:fld>
            <a:endParaRPr lang="en-CA" altLang="en-US" dirty="0"/>
          </a:p>
        </p:txBody>
      </p:sp>
    </p:spTree>
    <p:extLst>
      <p:ext uri="{BB962C8B-B14F-4D97-AF65-F5344CB8AC3E}">
        <p14:creationId xmlns:p14="http://schemas.microsoft.com/office/powerpoint/2010/main" val="1901987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CA" dirty="0"/>
          </a:p>
        </p:txBody>
      </p:sp>
      <p:sp>
        <p:nvSpPr>
          <p:cNvPr id="3" name="Rectangle 41"/>
          <p:cNvSpPr>
            <a:spLocks noGrp="1" noChangeArrowheads="1"/>
          </p:cNvSpPr>
          <p:nvPr>
            <p:ph type="ftr" sz="quarter" idx="11"/>
          </p:nvPr>
        </p:nvSpPr>
        <p:spPr>
          <a:ln/>
        </p:spPr>
        <p:txBody>
          <a:bodyPr/>
          <a:lstStyle>
            <a:lvl1pPr>
              <a:defRPr/>
            </a:lvl1pPr>
          </a:lstStyle>
          <a:p>
            <a:pPr>
              <a:defRPr/>
            </a:pPr>
            <a:endParaRPr lang="en-CA" dirty="0"/>
          </a:p>
        </p:txBody>
      </p:sp>
      <p:sp>
        <p:nvSpPr>
          <p:cNvPr id="4" name="Rectangle 42"/>
          <p:cNvSpPr>
            <a:spLocks noGrp="1" noChangeArrowheads="1"/>
          </p:cNvSpPr>
          <p:nvPr>
            <p:ph type="sldNum" sz="quarter" idx="12"/>
          </p:nvPr>
        </p:nvSpPr>
        <p:spPr>
          <a:ln/>
        </p:spPr>
        <p:txBody>
          <a:bodyPr/>
          <a:lstStyle>
            <a:lvl1pPr>
              <a:defRPr/>
            </a:lvl1pPr>
          </a:lstStyle>
          <a:p>
            <a:pPr>
              <a:defRPr/>
            </a:pPr>
            <a:fld id="{73DEE979-6866-44A0-A2E3-DFDF912A6DD8}" type="slidenum">
              <a:rPr lang="en-CA" altLang="en-US"/>
              <a:pPr>
                <a:defRPr/>
              </a:pPr>
              <a:t>‹#›</a:t>
            </a:fld>
            <a:endParaRPr lang="en-CA" altLang="en-US" dirty="0"/>
          </a:p>
        </p:txBody>
      </p:sp>
    </p:spTree>
    <p:extLst>
      <p:ext uri="{BB962C8B-B14F-4D97-AF65-F5344CB8AC3E}">
        <p14:creationId xmlns:p14="http://schemas.microsoft.com/office/powerpoint/2010/main" val="506220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CA" dirty="0"/>
          </a:p>
        </p:txBody>
      </p:sp>
      <p:sp>
        <p:nvSpPr>
          <p:cNvPr id="6" name="Rectangle 41"/>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42"/>
          <p:cNvSpPr>
            <a:spLocks noGrp="1" noChangeArrowheads="1"/>
          </p:cNvSpPr>
          <p:nvPr>
            <p:ph type="sldNum" sz="quarter" idx="12"/>
          </p:nvPr>
        </p:nvSpPr>
        <p:spPr>
          <a:ln/>
        </p:spPr>
        <p:txBody>
          <a:bodyPr/>
          <a:lstStyle>
            <a:lvl1pPr>
              <a:defRPr/>
            </a:lvl1pPr>
          </a:lstStyle>
          <a:p>
            <a:pPr>
              <a:defRPr/>
            </a:pPr>
            <a:fld id="{869A63BA-4B93-48C2-825D-D92221839074}" type="slidenum">
              <a:rPr lang="en-CA" altLang="en-US"/>
              <a:pPr>
                <a:defRPr/>
              </a:pPr>
              <a:t>‹#›</a:t>
            </a:fld>
            <a:endParaRPr lang="en-CA" altLang="en-US" dirty="0"/>
          </a:p>
        </p:txBody>
      </p:sp>
    </p:spTree>
    <p:extLst>
      <p:ext uri="{BB962C8B-B14F-4D97-AF65-F5344CB8AC3E}">
        <p14:creationId xmlns:p14="http://schemas.microsoft.com/office/powerpoint/2010/main" val="331939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CA" dirty="0"/>
          </a:p>
        </p:txBody>
      </p:sp>
      <p:sp>
        <p:nvSpPr>
          <p:cNvPr id="6" name="Rectangle 41"/>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42"/>
          <p:cNvSpPr>
            <a:spLocks noGrp="1" noChangeArrowheads="1"/>
          </p:cNvSpPr>
          <p:nvPr>
            <p:ph type="sldNum" sz="quarter" idx="12"/>
          </p:nvPr>
        </p:nvSpPr>
        <p:spPr>
          <a:ln/>
        </p:spPr>
        <p:txBody>
          <a:bodyPr/>
          <a:lstStyle>
            <a:lvl1pPr>
              <a:defRPr/>
            </a:lvl1pPr>
          </a:lstStyle>
          <a:p>
            <a:pPr>
              <a:defRPr/>
            </a:pPr>
            <a:fld id="{9CE11B30-3473-4C6F-9059-B574D09D2FDF}" type="slidenum">
              <a:rPr lang="en-CA" altLang="en-US"/>
              <a:pPr>
                <a:defRPr/>
              </a:pPr>
              <a:t>‹#›</a:t>
            </a:fld>
            <a:endParaRPr lang="en-CA" altLang="en-US" dirty="0"/>
          </a:p>
        </p:txBody>
      </p:sp>
    </p:spTree>
    <p:extLst>
      <p:ext uri="{BB962C8B-B14F-4D97-AF65-F5344CB8AC3E}">
        <p14:creationId xmlns:p14="http://schemas.microsoft.com/office/powerpoint/2010/main" val="6660575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70144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dirty="0"/>
            </a:p>
          </p:txBody>
        </p:sp>
        <p:sp>
          <p:nvSpPr>
            <p:cNvPr id="70144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dirty="0"/>
            </a:p>
          </p:txBody>
        </p:sp>
        <p:sp>
          <p:nvSpPr>
            <p:cNvPr id="70144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dirty="0"/>
            </a:p>
          </p:txBody>
        </p:sp>
        <p:grpSp>
          <p:nvGrpSpPr>
            <p:cNvPr id="1035" name="Group 6"/>
            <p:cNvGrpSpPr>
              <a:grpSpLocks/>
            </p:cNvGrpSpPr>
            <p:nvPr/>
          </p:nvGrpSpPr>
          <p:grpSpPr bwMode="auto">
            <a:xfrm>
              <a:off x="288" y="0"/>
              <a:ext cx="5098" cy="4316"/>
              <a:chOff x="288" y="0"/>
              <a:chExt cx="5098" cy="4316"/>
            </a:xfrm>
          </p:grpSpPr>
          <p:sp>
            <p:nvSpPr>
              <p:cNvPr id="70144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4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4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5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5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5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5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5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5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5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5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5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sp>
            <p:nvSpPr>
              <p:cNvPr id="70145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dirty="0"/>
              </a:p>
            </p:txBody>
          </p:sp>
        </p:grpSp>
        <p:sp>
          <p:nvSpPr>
            <p:cNvPr id="70146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dirty="0"/>
            </a:p>
          </p:txBody>
        </p:sp>
        <p:sp>
          <p:nvSpPr>
            <p:cNvPr id="70146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dirty="0"/>
            </a:p>
          </p:txBody>
        </p:sp>
        <p:sp>
          <p:nvSpPr>
            <p:cNvPr id="70146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dirty="0"/>
            </a:p>
          </p:txBody>
        </p:sp>
        <p:sp>
          <p:nvSpPr>
            <p:cNvPr id="1039" name="Freeform 23"/>
            <p:cNvSpPr>
              <a:spLocks/>
            </p:cNvSpPr>
            <p:nvPr/>
          </p:nvSpPr>
          <p:spPr bwMode="hidden">
            <a:xfrm>
              <a:off x="5041" y="0"/>
              <a:ext cx="719" cy="845"/>
            </a:xfrm>
            <a:custGeom>
              <a:avLst/>
              <a:gdLst>
                <a:gd name="T0" fmla="*/ 797 w 717"/>
                <a:gd name="T1" fmla="*/ 845 h 845"/>
                <a:gd name="T2" fmla="*/ 797 w 717"/>
                <a:gd name="T3" fmla="*/ 821 h 845"/>
                <a:gd name="T4" fmla="*/ 654 w 717"/>
                <a:gd name="T5" fmla="*/ 605 h 845"/>
                <a:gd name="T6" fmla="*/ 446 w 717"/>
                <a:gd name="T7" fmla="*/ 396 h 845"/>
                <a:gd name="T8" fmla="*/ 261 w 717"/>
                <a:gd name="T9" fmla="*/ 192 h 845"/>
                <a:gd name="T10" fmla="*/ 17 w 717"/>
                <a:gd name="T11" fmla="*/ 0 h 845"/>
                <a:gd name="T12" fmla="*/ 0 w 717"/>
                <a:gd name="T13" fmla="*/ 0 h 845"/>
                <a:gd name="T14" fmla="*/ 249 w 717"/>
                <a:gd name="T15" fmla="*/ 198 h 845"/>
                <a:gd name="T16" fmla="*/ 440 w 717"/>
                <a:gd name="T17" fmla="*/ 408 h 845"/>
                <a:gd name="T18" fmla="*/ 648 w 717"/>
                <a:gd name="T19" fmla="*/ 623 h 845"/>
                <a:gd name="T20" fmla="*/ 797 w 717"/>
                <a:gd name="T21" fmla="*/ 845 h 845"/>
                <a:gd name="T22" fmla="*/ 79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0" name="Freeform 24"/>
            <p:cNvSpPr>
              <a:spLocks/>
            </p:cNvSpPr>
            <p:nvPr/>
          </p:nvSpPr>
          <p:spPr bwMode="hidden">
            <a:xfrm>
              <a:off x="5352" y="0"/>
              <a:ext cx="408" cy="414"/>
            </a:xfrm>
            <a:custGeom>
              <a:avLst/>
              <a:gdLst>
                <a:gd name="T0" fmla="*/ 447 w 407"/>
                <a:gd name="T1" fmla="*/ 414 h 414"/>
                <a:gd name="T2" fmla="*/ 447 w 407"/>
                <a:gd name="T3" fmla="*/ 396 h 414"/>
                <a:gd name="T4" fmla="*/ 262 w 407"/>
                <a:gd name="T5" fmla="*/ 192 h 414"/>
                <a:gd name="T6" fmla="*/ 12 w 407"/>
                <a:gd name="T7" fmla="*/ 0 h 414"/>
                <a:gd name="T8" fmla="*/ 0 w 407"/>
                <a:gd name="T9" fmla="*/ 0 h 414"/>
                <a:gd name="T10" fmla="*/ 108 w 407"/>
                <a:gd name="T11" fmla="*/ 102 h 414"/>
                <a:gd name="T12" fmla="*/ 256 w 407"/>
                <a:gd name="T13" fmla="*/ 204 h 414"/>
                <a:gd name="T14" fmla="*/ 447 w 407"/>
                <a:gd name="T15" fmla="*/ 414 h 414"/>
                <a:gd name="T16" fmla="*/ 44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0146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dirty="0"/>
            </a:p>
          </p:txBody>
        </p:sp>
        <p:sp>
          <p:nvSpPr>
            <p:cNvPr id="1042" name="Freeform 26"/>
            <p:cNvSpPr>
              <a:spLocks/>
            </p:cNvSpPr>
            <p:nvPr/>
          </p:nvSpPr>
          <p:spPr bwMode="hidden">
            <a:xfrm>
              <a:off x="6" y="0"/>
              <a:ext cx="588" cy="599"/>
            </a:xfrm>
            <a:custGeom>
              <a:avLst/>
              <a:gdLst>
                <a:gd name="T0" fmla="*/ 666 w 586"/>
                <a:gd name="T1" fmla="*/ 0 h 599"/>
                <a:gd name="T2" fmla="*/ 648 w 586"/>
                <a:gd name="T3" fmla="*/ 0 h 599"/>
                <a:gd name="T4" fmla="*/ 454 w 586"/>
                <a:gd name="T5" fmla="*/ 132 h 599"/>
                <a:gd name="T6" fmla="*/ 297 w 586"/>
                <a:gd name="T7" fmla="*/ 270 h 599"/>
                <a:gd name="T8" fmla="*/ 120 w 586"/>
                <a:gd name="T9" fmla="*/ 420 h 599"/>
                <a:gd name="T10" fmla="*/ 0 w 586"/>
                <a:gd name="T11" fmla="*/ 575 h 599"/>
                <a:gd name="T12" fmla="*/ 0 w 586"/>
                <a:gd name="T13" fmla="*/ 599 h 599"/>
                <a:gd name="T14" fmla="*/ 120 w 586"/>
                <a:gd name="T15" fmla="*/ 432 h 599"/>
                <a:gd name="T16" fmla="*/ 297 w 586"/>
                <a:gd name="T17" fmla="*/ 282 h 599"/>
                <a:gd name="T18" fmla="*/ 466 w 586"/>
                <a:gd name="T19" fmla="*/ 138 h 599"/>
                <a:gd name="T20" fmla="*/ 666 w 586"/>
                <a:gd name="T21" fmla="*/ 0 h 599"/>
                <a:gd name="T22" fmla="*/ 66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3" name="Freeform 27"/>
            <p:cNvSpPr>
              <a:spLocks/>
            </p:cNvSpPr>
            <p:nvPr/>
          </p:nvSpPr>
          <p:spPr bwMode="hidden">
            <a:xfrm>
              <a:off x="6" y="0"/>
              <a:ext cx="270" cy="252"/>
            </a:xfrm>
            <a:custGeom>
              <a:avLst/>
              <a:gdLst>
                <a:gd name="T0" fmla="*/ 309 w 269"/>
                <a:gd name="T1" fmla="*/ 0 h 252"/>
                <a:gd name="T2" fmla="*/ 29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09 w 269"/>
                <a:gd name="T15" fmla="*/ 0 h 252"/>
                <a:gd name="T16" fmla="*/ 30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70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CA"/>
              <a:t>Click to edit Master title style</a:t>
            </a:r>
          </a:p>
        </p:txBody>
      </p:sp>
      <p:sp>
        <p:nvSpPr>
          <p:cNvPr id="70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CA" dirty="0"/>
          </a:p>
        </p:txBody>
      </p:sp>
      <p:sp>
        <p:nvSpPr>
          <p:cNvPr id="70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CA" dirty="0"/>
          </a:p>
        </p:txBody>
      </p:sp>
      <p:sp>
        <p:nvSpPr>
          <p:cNvPr id="70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59CEAC59-886A-4277-A70B-86A58A42EDBE}" type="slidenum">
              <a:rPr lang="en-CA" altLang="en-US"/>
              <a:pPr>
                <a:defRPr/>
              </a:pPr>
              <a:t>‹#›</a:t>
            </a:fld>
            <a:endParaRPr lang="en-CA" altLang="en-US" dirty="0"/>
          </a:p>
        </p:txBody>
      </p:sp>
      <p:sp>
        <p:nvSpPr>
          <p:cNvPr id="70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dk2" tx1="lt1" bg2="dk1" tx2="lt2" accent1="accent1" accent2="accent2" accent3="accent3" accent4="accent4" accent5="accent5" accent6="accent6" hlink="hlink" folHlink="folHlink"/>
  <p:sldLayoutIdLst>
    <p:sldLayoutId id="2147484384"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emf"/><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4" Type="http://schemas.openxmlformats.org/officeDocument/2006/relationships/image" Target="../media/image10.gi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hyperlink" Target="http://mediashift.org/2016/01/special-series-redefining-engagment"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hyperlink" Target="http://www.theatlantic.com/technology/archive/2015/04/the-truth-about-black-twitter/390120/"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globalreportingcentre.org/" TargetMode="External"/><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inn.org/abou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npr.org/sections/thetwo-way/2016/04/03/472889872/massive-document-leak-reveals-offshore-accounts-of-world-leaders" TargetMode="External"/><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www.theguardian.com/news/2016/apr/03/what-you-need-to-know-about-the-panama-paper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hyperlink" Target="http://www.wnyc.org/story/breaking-news-consumers-handbook-terrorism-edition" TargetMode="External"/><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bit.ly/1MyA4H3" TargetMode="External"/><Relationship Id="rId4" Type="http://schemas.openxmlformats.org/officeDocument/2006/relationships/hyperlink" Target="http://niemanreports.org/articles/the-future-of-political-fact-checking/" TargetMode="External"/><Relationship Id="rId5" Type="http://schemas.openxmlformats.org/officeDocument/2006/relationships/hyperlink" Target="http://niemanreports.org/articles/the-future-of-political-fact-checking" TargetMode="External"/><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1" Type="http://schemas.openxmlformats.org/officeDocument/2006/relationships/package" Target="../embeddings/Microsoft_Word_Document2.docx"/><Relationship Id="rId12" Type="http://schemas.openxmlformats.org/officeDocument/2006/relationships/image" Target="../media/image3.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33.xml"/><Relationship Id="rId4" Type="http://schemas.openxmlformats.org/officeDocument/2006/relationships/hyperlink" Target="http://www.mediamorals.org/" TargetMode="External"/><Relationship Id="rId5" Type="http://schemas.openxmlformats.org/officeDocument/2006/relationships/hyperlink" Target="mailto:sjward2@wisc.edu" TargetMode="External"/><Relationship Id="rId6" Type="http://schemas.openxmlformats.org/officeDocument/2006/relationships/hyperlink" Target="http://www.facebook.com/stephen.ward27" TargetMode="External"/><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hyperlink" Target="http://mediamorals.org/introducing-the-ward-code-for-global-integrated-ethics" TargetMode="External"/><Relationship Id="rId5" Type="http://schemas.openxmlformats.org/officeDocument/2006/relationships/oleObject" Target="../embeddings/oleObject1.bin"/><Relationship Id="rId6" Type="http://schemas.openxmlformats.org/officeDocument/2006/relationships/package" Target="../embeddings/Microsoft_Word_Document1.docx"/><Relationship Id="rId7"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457200" y="0"/>
            <a:ext cx="8229600" cy="152400"/>
          </a:xfrm>
        </p:spPr>
        <p:txBody>
          <a:bodyPr/>
          <a:lstStyle/>
          <a:p>
            <a:pPr eaLnBrk="1" hangingPunct="1">
              <a:defRPr/>
            </a:pPr>
            <a:r>
              <a:rPr lang="en-CA" sz="3600" i="1" dirty="0"/>
              <a:t/>
            </a:r>
            <a:br>
              <a:rPr lang="en-CA" sz="3600" i="1" dirty="0"/>
            </a:br>
            <a:endParaRPr lang="en-US" sz="3600" dirty="0"/>
          </a:p>
        </p:txBody>
      </p:sp>
      <p:sp>
        <p:nvSpPr>
          <p:cNvPr id="352259" name="Rectangle 3"/>
          <p:cNvSpPr>
            <a:spLocks noGrp="1" noChangeArrowheads="1"/>
          </p:cNvSpPr>
          <p:nvPr>
            <p:ph type="body" idx="1"/>
          </p:nvPr>
        </p:nvSpPr>
        <p:spPr>
          <a:xfrm>
            <a:off x="0" y="0"/>
            <a:ext cx="9220200" cy="6705600"/>
          </a:xfrm>
        </p:spPr>
        <p:txBody>
          <a:bodyPr/>
          <a:lstStyle/>
          <a:p>
            <a:pPr algn="ctr" eaLnBrk="1" hangingPunct="1">
              <a:buFont typeface="Wingdings" panose="05000000000000000000" pitchFamily="2" charset="2"/>
              <a:buNone/>
              <a:defRPr/>
            </a:pPr>
            <a:endParaRPr lang="en-CA" sz="2800" dirty="0"/>
          </a:p>
          <a:p>
            <a:pPr algn="ctr" eaLnBrk="1" hangingPunct="1">
              <a:buFont typeface="Wingdings" panose="05000000000000000000" pitchFamily="2" charset="2"/>
              <a:buNone/>
              <a:defRPr/>
            </a:pPr>
            <a:endParaRPr lang="en-CA" sz="4000" dirty="0"/>
          </a:p>
          <a:p>
            <a:pPr algn="ctr" eaLnBrk="1" hangingPunct="1">
              <a:buFont typeface="Wingdings" panose="05000000000000000000" pitchFamily="2" charset="2"/>
              <a:buNone/>
              <a:defRPr/>
            </a:pPr>
            <a:endParaRPr lang="en-CA" sz="1400" dirty="0">
              <a:effectLst/>
            </a:endParaRPr>
          </a:p>
          <a:p>
            <a:pPr algn="ctr" eaLnBrk="1" hangingPunct="1">
              <a:buFont typeface="Wingdings" panose="05000000000000000000" pitchFamily="2" charset="2"/>
              <a:buNone/>
              <a:defRPr/>
            </a:pPr>
            <a:endParaRPr lang="en-CA" sz="1400" dirty="0">
              <a:effectLst/>
            </a:endParaRPr>
          </a:p>
          <a:p>
            <a:pPr algn="ctr" eaLnBrk="1" hangingPunct="1">
              <a:buFont typeface="Wingdings" panose="05000000000000000000" pitchFamily="2" charset="2"/>
              <a:buNone/>
              <a:defRPr/>
            </a:pPr>
            <a:endParaRPr lang="en-CA" sz="1400" dirty="0">
              <a:effectLst/>
            </a:endParaRPr>
          </a:p>
          <a:p>
            <a:pPr algn="ctr" eaLnBrk="1" hangingPunct="1">
              <a:buFont typeface="Wingdings" panose="05000000000000000000" pitchFamily="2" charset="2"/>
              <a:buNone/>
              <a:defRPr/>
            </a:pPr>
            <a:endParaRPr lang="en-CA" sz="1400" dirty="0">
              <a:effectLst/>
            </a:endParaRPr>
          </a:p>
          <a:p>
            <a:pPr algn="ctr" eaLnBrk="1" hangingPunct="1">
              <a:buFont typeface="Wingdings" panose="05000000000000000000" pitchFamily="2" charset="2"/>
              <a:buNone/>
              <a:defRPr/>
            </a:pPr>
            <a:endParaRPr lang="en-CA" sz="1400" dirty="0">
              <a:effectLst/>
            </a:endParaRPr>
          </a:p>
          <a:p>
            <a:pPr algn="ctr" eaLnBrk="1" hangingPunct="1">
              <a:buFont typeface="Wingdings" panose="05000000000000000000" pitchFamily="2" charset="2"/>
              <a:buNone/>
              <a:defRPr/>
            </a:pPr>
            <a:endParaRPr lang="en-CA" sz="1400" dirty="0">
              <a:effectLst/>
            </a:endParaRPr>
          </a:p>
          <a:p>
            <a:pPr algn="ctr" eaLnBrk="1" hangingPunct="1">
              <a:buFont typeface="Wingdings" panose="05000000000000000000" pitchFamily="2" charset="2"/>
              <a:buNone/>
              <a:defRPr/>
            </a:pPr>
            <a:endParaRPr lang="en-CA" sz="1400" dirty="0">
              <a:effectLst/>
            </a:endParaRPr>
          </a:p>
          <a:p>
            <a:pPr algn="ctr" eaLnBrk="1" hangingPunct="1">
              <a:buNone/>
              <a:defRPr/>
            </a:pPr>
            <a:r>
              <a:rPr lang="en-CA" sz="1400" i="1" dirty="0">
                <a:effectLst/>
              </a:rPr>
              <a:t>	</a:t>
            </a:r>
            <a:r>
              <a:rPr lang="en-CA" i="1" dirty="0">
                <a:effectLst/>
              </a:rPr>
              <a:t>Realizing Global Media Ethics: </a:t>
            </a:r>
          </a:p>
          <a:p>
            <a:pPr algn="ctr" eaLnBrk="1" hangingPunct="1">
              <a:buNone/>
              <a:defRPr/>
            </a:pPr>
            <a:r>
              <a:rPr lang="en-CA" i="1" dirty="0">
                <a:effectLst/>
              </a:rPr>
              <a:t>Utopian or Realistic?</a:t>
            </a:r>
            <a:endParaRPr lang="en-CA" dirty="0">
              <a:effectLst/>
            </a:endParaRPr>
          </a:p>
          <a:p>
            <a:pPr algn="ctr" eaLnBrk="1" hangingPunct="1">
              <a:buFont typeface="Wingdings" panose="05000000000000000000" pitchFamily="2" charset="2"/>
              <a:buNone/>
              <a:defRPr/>
            </a:pPr>
            <a:endParaRPr lang="en-CA" sz="2000" dirty="0">
              <a:effectLst/>
            </a:endParaRPr>
          </a:p>
          <a:p>
            <a:pPr algn="ctr" eaLnBrk="1" hangingPunct="1">
              <a:buNone/>
              <a:defRPr/>
            </a:pPr>
            <a:r>
              <a:rPr lang="en-CA" sz="1800" dirty="0">
                <a:effectLst/>
              </a:rPr>
              <a:t>Carol Burnett Special Guest Lecturer</a:t>
            </a:r>
          </a:p>
          <a:p>
            <a:pPr algn="ctr" eaLnBrk="1" hangingPunct="1">
              <a:buNone/>
              <a:defRPr/>
            </a:pPr>
            <a:r>
              <a:rPr lang="en-CA" sz="1800" dirty="0"/>
              <a:t>University of Hawaii, School of Communications</a:t>
            </a:r>
          </a:p>
          <a:p>
            <a:pPr algn="ctr" eaLnBrk="1" hangingPunct="1">
              <a:buFont typeface="Wingdings" panose="05000000000000000000" pitchFamily="2" charset="2"/>
              <a:buNone/>
              <a:defRPr/>
            </a:pPr>
            <a:r>
              <a:rPr lang="en-CA" sz="1800" dirty="0">
                <a:effectLst/>
              </a:rPr>
              <a:t>Stephen J. A. Ward</a:t>
            </a:r>
          </a:p>
          <a:p>
            <a:pPr algn="ctr" eaLnBrk="1" hangingPunct="1">
              <a:buFont typeface="Wingdings" panose="05000000000000000000" pitchFamily="2" charset="2"/>
              <a:buNone/>
              <a:defRPr/>
            </a:pPr>
            <a:r>
              <a:rPr lang="en-CA" sz="1800" dirty="0">
                <a:effectLst/>
              </a:rPr>
              <a:t>Distinguished Lecturer on Ethics, University of British Columbia;</a:t>
            </a:r>
          </a:p>
          <a:p>
            <a:pPr algn="ctr" eaLnBrk="1" hangingPunct="1">
              <a:buFont typeface="Wingdings" panose="05000000000000000000" pitchFamily="2" charset="2"/>
              <a:buNone/>
              <a:defRPr/>
            </a:pPr>
            <a:r>
              <a:rPr lang="en-CA" sz="1800" dirty="0">
                <a:effectLst/>
              </a:rPr>
              <a:t>Founding Director, Center for Journalism Ethics, U. of Wisconsin-Madison</a:t>
            </a:r>
          </a:p>
          <a:p>
            <a:pPr algn="ctr" eaLnBrk="1" hangingPunct="1">
              <a:buNone/>
              <a:defRPr/>
            </a:pPr>
            <a:r>
              <a:rPr lang="en-CA" sz="1800" dirty="0"/>
              <a:t>April 6, 2016</a:t>
            </a:r>
            <a:endParaRPr lang="en-CA" sz="1800" dirty="0">
              <a:effectLst/>
            </a:endParaRPr>
          </a:p>
        </p:txBody>
      </p:sp>
      <p:pic>
        <p:nvPicPr>
          <p:cNvPr id="512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443" y="1417529"/>
            <a:ext cx="43862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152400" y="152400"/>
            <a:ext cx="4121253" cy="24081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a:t>
            </a:r>
            <a:r>
              <a:rPr lang="en-US" dirty="0" smtClean="0"/>
              <a:t>Prospects for Realization</a:t>
            </a:r>
            <a:endParaRPr lang="en-US" dirty="0"/>
          </a:p>
        </p:txBody>
      </p:sp>
      <p:sp>
        <p:nvSpPr>
          <p:cNvPr id="3" name="Content Placeholder 2"/>
          <p:cNvSpPr>
            <a:spLocks noGrp="1"/>
          </p:cNvSpPr>
          <p:nvPr>
            <p:ph idx="1"/>
          </p:nvPr>
        </p:nvSpPr>
        <p:spPr>
          <a:xfrm>
            <a:off x="457200" y="1417638"/>
            <a:ext cx="8229600" cy="5211762"/>
          </a:xfrm>
        </p:spPr>
        <p:txBody>
          <a:bodyPr/>
          <a:lstStyle/>
          <a:p>
            <a:pPr marL="0" indent="0">
              <a:buNone/>
            </a:pPr>
            <a:r>
              <a:rPr lang="en-US" sz="3600" i="1" dirty="0" smtClean="0"/>
              <a:t>Discouraging or worrying trends: </a:t>
            </a:r>
            <a:endParaRPr lang="en-US" sz="3600" i="1" dirty="0"/>
          </a:p>
          <a:p>
            <a:pPr marL="0" indent="0">
              <a:buNone/>
            </a:pPr>
            <a:r>
              <a:rPr lang="en-US" sz="3600" u="sng" dirty="0" smtClean="0"/>
              <a:t>New communication space</a:t>
            </a:r>
          </a:p>
          <a:p>
            <a:pPr marL="0" indent="0">
              <a:buNone/>
            </a:pPr>
            <a:r>
              <a:rPr lang="en-US" sz="3600" dirty="0" smtClean="0">
                <a:solidFill>
                  <a:srgbClr val="FF0000"/>
                </a:solidFill>
              </a:rPr>
              <a:t>Impact </a:t>
            </a:r>
            <a:r>
              <a:rPr lang="en-US" sz="3600" dirty="0">
                <a:solidFill>
                  <a:srgbClr val="FF0000"/>
                </a:solidFill>
              </a:rPr>
              <a:t>of good journalism </a:t>
            </a:r>
            <a:r>
              <a:rPr lang="en-US" sz="3600" dirty="0" smtClean="0">
                <a:solidFill>
                  <a:srgbClr val="FF0000"/>
                </a:solidFill>
              </a:rPr>
              <a:t>(ethics) relative </a:t>
            </a:r>
            <a:r>
              <a:rPr lang="en-US" sz="3600" dirty="0">
                <a:solidFill>
                  <a:srgbClr val="FF0000"/>
                </a:solidFill>
              </a:rPr>
              <a:t>to </a:t>
            </a:r>
            <a:r>
              <a:rPr lang="en-US" sz="3600" dirty="0" smtClean="0">
                <a:solidFill>
                  <a:srgbClr val="FF0000"/>
                </a:solidFill>
              </a:rPr>
              <a:t>(1) com. space and (20 ambient society/culture </a:t>
            </a:r>
            <a:endParaRPr lang="en-US" sz="3600" dirty="0"/>
          </a:p>
          <a:p>
            <a:pPr marL="0" indent="0">
              <a:buNone/>
            </a:pPr>
            <a:endParaRPr lang="en-US" sz="3600" b="1" dirty="0" smtClean="0"/>
          </a:p>
          <a:p>
            <a:pPr marL="0" indent="0">
              <a:buNone/>
            </a:pPr>
            <a:r>
              <a:rPr lang="en-US" sz="3600" b="1" dirty="0" smtClean="0"/>
              <a:t>Pre-digital </a:t>
            </a:r>
            <a:r>
              <a:rPr lang="en-US" sz="3600" b="1" dirty="0"/>
              <a:t>versus digital space</a:t>
            </a:r>
          </a:p>
          <a:p>
            <a:endParaRPr lang="en-US" sz="3600" dirty="0"/>
          </a:p>
          <a:p>
            <a:pPr marL="0" indent="0">
              <a:buNone/>
            </a:pPr>
            <a:endParaRPr lang="en-US" sz="3600" i="1" dirty="0" smtClean="0">
              <a:solidFill>
                <a:srgbClr val="FF0000"/>
              </a:solidFill>
            </a:endParaRPr>
          </a:p>
          <a:p>
            <a:pPr marL="0" indent="0">
              <a:buNone/>
            </a:pPr>
            <a:endParaRPr lang="en-US" dirty="0"/>
          </a:p>
        </p:txBody>
      </p:sp>
    </p:spTree>
    <p:extLst>
      <p:ext uri="{BB962C8B-B14F-4D97-AF65-F5344CB8AC3E}">
        <p14:creationId xmlns:p14="http://schemas.microsoft.com/office/powerpoint/2010/main" val="2862489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4"/>
          <p:cNvSpPr>
            <a:spLocks noGrp="1"/>
          </p:cNvSpPr>
          <p:nvPr>
            <p:ph idx="1"/>
          </p:nvPr>
        </p:nvSpPr>
        <p:spPr>
          <a:xfrm>
            <a:off x="914400" y="1752600"/>
            <a:ext cx="1828800" cy="3429000"/>
          </a:xfrm>
          <a:prstGeom prst="ellipse">
            <a:avLst/>
          </a:prstGeom>
          <a:solidFill>
            <a:schemeClr val="accent1"/>
          </a:solidFill>
          <a:ln cap="flat" algn="ctr">
            <a:solidFill>
              <a:schemeClr val="tx1"/>
            </a:solidFill>
            <a:round/>
            <a:headEnd type="none" w="med" len="med"/>
            <a:tailEnd type="none" w="med" len="med"/>
          </a:ln>
        </p:spPr>
        <p:txBody>
          <a:bodyPr wrap="none"/>
          <a:lstStyle/>
          <a:p>
            <a:pPr algn="ctr">
              <a:buFont typeface="Wingdings" panose="05000000000000000000" pitchFamily="2" charset="2"/>
              <a:buNone/>
            </a:pPr>
            <a:r>
              <a:rPr lang="en-US" altLang="en-US" sz="2000" b="1" dirty="0" smtClean="0"/>
              <a:t>World</a:t>
            </a:r>
          </a:p>
          <a:p>
            <a:pPr algn="ctr">
              <a:buFont typeface="Wingdings" panose="05000000000000000000" pitchFamily="2" charset="2"/>
              <a:buNone/>
            </a:pPr>
            <a:endParaRPr lang="en-US" altLang="en-US" sz="2000" dirty="0" smtClean="0"/>
          </a:p>
          <a:p>
            <a:pPr algn="ctr">
              <a:buFont typeface="Wingdings" panose="05000000000000000000" pitchFamily="2" charset="2"/>
              <a:buNone/>
            </a:pPr>
            <a:r>
              <a:rPr lang="en-US" altLang="en-US" sz="2000" dirty="0" smtClean="0"/>
              <a:t>Events,</a:t>
            </a:r>
          </a:p>
          <a:p>
            <a:pPr algn="ctr">
              <a:buFont typeface="Wingdings" panose="05000000000000000000" pitchFamily="2" charset="2"/>
              <a:buNone/>
            </a:pPr>
            <a:r>
              <a:rPr lang="en-US" altLang="en-US" sz="2000" dirty="0" smtClean="0"/>
              <a:t>Experts</a:t>
            </a:r>
          </a:p>
        </p:txBody>
      </p:sp>
      <p:sp>
        <p:nvSpPr>
          <p:cNvPr id="2" name="Title 1"/>
          <p:cNvSpPr>
            <a:spLocks noGrp="1"/>
          </p:cNvSpPr>
          <p:nvPr>
            <p:ph type="title"/>
          </p:nvPr>
        </p:nvSpPr>
        <p:spPr/>
        <p:txBody>
          <a:bodyPr>
            <a:normAutofit fontScale="90000"/>
          </a:bodyPr>
          <a:lstStyle/>
          <a:p>
            <a:pPr>
              <a:defRPr/>
            </a:pPr>
            <a:r>
              <a:rPr lang="en-US" b="1" dirty="0" smtClean="0"/>
              <a:t>Professional Journalism Model</a:t>
            </a:r>
            <a:br>
              <a:rPr lang="en-US" b="1" dirty="0" smtClean="0"/>
            </a:br>
            <a:r>
              <a:rPr lang="en-US" sz="2800" b="1" dirty="0" smtClean="0"/>
              <a:t> </a:t>
            </a:r>
            <a:r>
              <a:rPr lang="en-US" sz="2800" b="1" i="1" dirty="0"/>
              <a:t>Monopoly on news and advertising</a:t>
            </a:r>
            <a:endParaRPr lang="en-US" sz="2800" b="1" dirty="0"/>
          </a:p>
        </p:txBody>
      </p:sp>
      <p:sp>
        <p:nvSpPr>
          <p:cNvPr id="9220" name="Right Arrow 10"/>
          <p:cNvSpPr>
            <a:spLocks noChangeArrowheads="1"/>
          </p:cNvSpPr>
          <p:nvPr/>
        </p:nvSpPr>
        <p:spPr bwMode="auto">
          <a:xfrm>
            <a:off x="2971800" y="3413125"/>
            <a:ext cx="749300" cy="484188"/>
          </a:xfrm>
          <a:prstGeom prst="rightArrow">
            <a:avLst>
              <a:gd name="adj1" fmla="val 50000"/>
              <a:gd name="adj2" fmla="val 50023"/>
            </a:avLst>
          </a:prstGeom>
          <a:solidFill>
            <a:schemeClr val="accent1"/>
          </a:solidFill>
          <a:ln w="9525" algn="ctr">
            <a:solidFill>
              <a:schemeClr val="tx1"/>
            </a:solidFill>
            <a:round/>
            <a:headEnd/>
            <a:tailEnd/>
          </a:ln>
        </p:spPr>
        <p:txBody>
          <a:bodyPr wrap="none"/>
          <a:lstStyle>
            <a:lvl1pPr>
              <a:spcBef>
                <a:spcPct val="20000"/>
              </a:spcBef>
              <a:buFont typeface="Wingdings" panose="05000000000000000000" pitchFamily="2" charset="2"/>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Font typeface="Century Gothic" panose="020B0502020202020204" pitchFamily="34" charset="0"/>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eaLnBrk="1" hangingPunct="1">
              <a:spcBef>
                <a:spcPct val="0"/>
              </a:spcBef>
              <a:buFontTx/>
              <a:buNone/>
            </a:pPr>
            <a:endParaRPr lang="en-US" altLang="en-US" sz="1800" dirty="0">
              <a:latin typeface="Arial" panose="020B0604020202020204" pitchFamily="34" charset="0"/>
            </a:endParaRPr>
          </a:p>
        </p:txBody>
      </p:sp>
      <p:sp>
        <p:nvSpPr>
          <p:cNvPr id="8" name="Oval 7"/>
          <p:cNvSpPr/>
          <p:nvPr/>
        </p:nvSpPr>
        <p:spPr>
          <a:xfrm>
            <a:off x="3276600" y="5791200"/>
            <a:ext cx="3200400" cy="838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Professional </a:t>
            </a:r>
            <a:br>
              <a:rPr lang="en-US" b="1" dirty="0">
                <a:solidFill>
                  <a:schemeClr val="tx1"/>
                </a:solidFill>
              </a:rPr>
            </a:br>
            <a:r>
              <a:rPr lang="en-US" b="1" dirty="0">
                <a:solidFill>
                  <a:schemeClr val="tx1"/>
                </a:solidFill>
              </a:rPr>
              <a:t>J-ethics: clear; closed</a:t>
            </a:r>
          </a:p>
        </p:txBody>
      </p:sp>
      <p:sp>
        <p:nvSpPr>
          <p:cNvPr id="9" name="Down Arrow 8"/>
          <p:cNvSpPr/>
          <p:nvPr/>
        </p:nvSpPr>
        <p:spPr>
          <a:xfrm>
            <a:off x="4648200" y="5334000"/>
            <a:ext cx="484188" cy="368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223" name="Content Placeholder 4"/>
          <p:cNvSpPr>
            <a:spLocks/>
          </p:cNvSpPr>
          <p:nvPr/>
        </p:nvSpPr>
        <p:spPr bwMode="auto">
          <a:xfrm>
            <a:off x="3886200" y="1752600"/>
            <a:ext cx="1828800" cy="3429000"/>
          </a:xfrm>
          <a:prstGeom prst="ellipse">
            <a:avLst/>
          </a:prstGeom>
          <a:solidFill>
            <a:schemeClr val="accent1"/>
          </a:solidFill>
          <a:ln w="9525" algn="ctr">
            <a:solidFill>
              <a:schemeClr val="tx1"/>
            </a:solidFill>
            <a:round/>
            <a:headEnd/>
            <a:tailEnd/>
          </a:ln>
        </p:spPr>
        <p:txBody>
          <a:bodyPr wrap="none"/>
          <a:lstStyle>
            <a:lvl1pPr>
              <a:spcBef>
                <a:spcPct val="20000"/>
              </a:spcBef>
              <a:buFont typeface="Wingdings" panose="05000000000000000000" pitchFamily="2" charset="2"/>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Font typeface="Century Gothic" panose="020B0502020202020204" pitchFamily="34" charset="0"/>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eaLnBrk="1" hangingPunct="1">
              <a:spcBef>
                <a:spcPct val="0"/>
              </a:spcBef>
              <a:buFontTx/>
              <a:buNone/>
            </a:pPr>
            <a:r>
              <a:rPr lang="en-US" altLang="en-US" sz="2000" b="1" dirty="0">
                <a:latin typeface="Arial" panose="020B0604020202020204" pitchFamily="34" charset="0"/>
              </a:rPr>
              <a:t>Press </a:t>
            </a:r>
          </a:p>
          <a:p>
            <a:pPr algn="ctr" eaLnBrk="1" hangingPunct="1">
              <a:spcBef>
                <a:spcPct val="0"/>
              </a:spcBef>
              <a:buFontTx/>
              <a:buNone/>
            </a:pPr>
            <a:endParaRPr lang="en-US" altLang="en-US" sz="2000" dirty="0">
              <a:latin typeface="Arial" panose="020B0604020202020204" pitchFamily="34" charset="0"/>
            </a:endParaRPr>
          </a:p>
          <a:p>
            <a:pPr algn="ctr" eaLnBrk="1" hangingPunct="1">
              <a:spcBef>
                <a:spcPct val="0"/>
              </a:spcBef>
              <a:buFontTx/>
              <a:buNone/>
            </a:pPr>
            <a:r>
              <a:rPr lang="en-US" altLang="en-US" sz="2000" dirty="0">
                <a:latin typeface="Arial" panose="020B0604020202020204" pitchFamily="34" charset="0"/>
              </a:rPr>
              <a:t>As </a:t>
            </a:r>
          </a:p>
          <a:p>
            <a:pPr algn="ctr" eaLnBrk="1" hangingPunct="1">
              <a:spcBef>
                <a:spcPct val="0"/>
              </a:spcBef>
              <a:buFontTx/>
              <a:buNone/>
            </a:pPr>
            <a:r>
              <a:rPr lang="en-US" altLang="en-US" sz="2000" dirty="0">
                <a:latin typeface="Arial" panose="020B0604020202020204" pitchFamily="34" charset="0"/>
              </a:rPr>
              <a:t>collectors </a:t>
            </a:r>
          </a:p>
          <a:p>
            <a:pPr algn="ctr" eaLnBrk="1" hangingPunct="1">
              <a:spcBef>
                <a:spcPct val="0"/>
              </a:spcBef>
              <a:buFontTx/>
              <a:buNone/>
            </a:pPr>
            <a:r>
              <a:rPr lang="en-US" altLang="en-US" sz="2000" dirty="0">
                <a:latin typeface="Arial" panose="020B0604020202020204" pitchFamily="34" charset="0"/>
              </a:rPr>
              <a:t>of information</a:t>
            </a:r>
          </a:p>
          <a:p>
            <a:pPr algn="ctr" eaLnBrk="1" hangingPunct="1">
              <a:spcBef>
                <a:spcPct val="0"/>
              </a:spcBef>
              <a:buFontTx/>
              <a:buNone/>
            </a:pPr>
            <a:endParaRPr lang="en-US" altLang="en-US" sz="2000" dirty="0">
              <a:latin typeface="Arial" panose="020B0604020202020204" pitchFamily="34" charset="0"/>
            </a:endParaRPr>
          </a:p>
          <a:p>
            <a:pPr algn="ctr" eaLnBrk="1" hangingPunct="1">
              <a:spcBef>
                <a:spcPct val="0"/>
              </a:spcBef>
              <a:buFontTx/>
              <a:buNone/>
            </a:pPr>
            <a:r>
              <a:rPr lang="en-US" altLang="en-US" sz="2000" dirty="0">
                <a:latin typeface="Arial" panose="020B0604020202020204" pitchFamily="34" charset="0"/>
              </a:rPr>
              <a:t>and</a:t>
            </a:r>
          </a:p>
          <a:p>
            <a:pPr algn="ctr" eaLnBrk="1" hangingPunct="1">
              <a:spcBef>
                <a:spcPct val="0"/>
              </a:spcBef>
              <a:buFontTx/>
              <a:buNone/>
            </a:pPr>
            <a:r>
              <a:rPr lang="en-US" altLang="en-US" sz="2000" dirty="0">
                <a:latin typeface="Arial" panose="020B0604020202020204" pitchFamily="34" charset="0"/>
              </a:rPr>
              <a:t>publishers</a:t>
            </a:r>
          </a:p>
        </p:txBody>
      </p:sp>
      <p:sp>
        <p:nvSpPr>
          <p:cNvPr id="9224" name="Content Placeholder 4"/>
          <p:cNvSpPr>
            <a:spLocks/>
          </p:cNvSpPr>
          <p:nvPr/>
        </p:nvSpPr>
        <p:spPr bwMode="auto">
          <a:xfrm>
            <a:off x="6934200" y="1752600"/>
            <a:ext cx="1828800" cy="3429000"/>
          </a:xfrm>
          <a:prstGeom prst="ellipse">
            <a:avLst/>
          </a:prstGeom>
          <a:solidFill>
            <a:schemeClr val="accent1"/>
          </a:solidFill>
          <a:ln w="9525" algn="ctr">
            <a:solidFill>
              <a:schemeClr val="tx1"/>
            </a:solidFill>
            <a:round/>
            <a:headEnd/>
            <a:tailEnd/>
          </a:ln>
        </p:spPr>
        <p:txBody>
          <a:bodyPr wrap="none"/>
          <a:lstStyle>
            <a:lvl1pPr>
              <a:spcBef>
                <a:spcPct val="20000"/>
              </a:spcBef>
              <a:buFont typeface="Wingdings" panose="05000000000000000000" pitchFamily="2" charset="2"/>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Font typeface="Century Gothic" panose="020B0502020202020204" pitchFamily="34" charset="0"/>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eaLnBrk="1" hangingPunct="1">
              <a:spcBef>
                <a:spcPct val="0"/>
              </a:spcBef>
              <a:buFontTx/>
              <a:buNone/>
            </a:pPr>
            <a:r>
              <a:rPr lang="en-US" altLang="en-US" sz="2000" b="1" dirty="0">
                <a:latin typeface="Arial" panose="020B0604020202020204" pitchFamily="34" charset="0"/>
              </a:rPr>
              <a:t>Public </a:t>
            </a:r>
          </a:p>
          <a:p>
            <a:pPr algn="ctr" eaLnBrk="1" hangingPunct="1">
              <a:spcBef>
                <a:spcPct val="0"/>
              </a:spcBef>
              <a:buFontTx/>
              <a:buNone/>
            </a:pPr>
            <a:endParaRPr lang="en-US" altLang="en-US" sz="2000" b="1" dirty="0">
              <a:latin typeface="Arial" panose="020B0604020202020204" pitchFamily="34" charset="0"/>
            </a:endParaRPr>
          </a:p>
          <a:p>
            <a:pPr algn="ctr" eaLnBrk="1" hangingPunct="1">
              <a:spcBef>
                <a:spcPct val="0"/>
              </a:spcBef>
              <a:buFontTx/>
              <a:buNone/>
            </a:pPr>
            <a:r>
              <a:rPr lang="en-US" altLang="en-US" sz="2000" dirty="0">
                <a:latin typeface="Arial" panose="020B0604020202020204" pitchFamily="34" charset="0"/>
              </a:rPr>
              <a:t>Passive,</a:t>
            </a:r>
          </a:p>
          <a:p>
            <a:pPr algn="ctr" eaLnBrk="1" hangingPunct="1">
              <a:spcBef>
                <a:spcPct val="0"/>
              </a:spcBef>
              <a:buFontTx/>
              <a:buNone/>
            </a:pPr>
            <a:r>
              <a:rPr lang="en-US" altLang="en-US" sz="2000" dirty="0">
                <a:latin typeface="Arial" panose="020B0604020202020204" pitchFamily="34" charset="0"/>
              </a:rPr>
              <a:t>dependent</a:t>
            </a:r>
          </a:p>
          <a:p>
            <a:pPr algn="ctr" eaLnBrk="1" hangingPunct="1">
              <a:spcBef>
                <a:spcPct val="0"/>
              </a:spcBef>
              <a:buFontTx/>
              <a:buNone/>
            </a:pPr>
            <a:endParaRPr lang="en-US" altLang="en-US" sz="2000" b="1" dirty="0">
              <a:latin typeface="Arial" panose="020B0604020202020204" pitchFamily="34" charset="0"/>
            </a:endParaRPr>
          </a:p>
        </p:txBody>
      </p:sp>
      <p:sp>
        <p:nvSpPr>
          <p:cNvPr id="9225" name="Right Arrow 10"/>
          <p:cNvSpPr>
            <a:spLocks noChangeArrowheads="1"/>
          </p:cNvSpPr>
          <p:nvPr/>
        </p:nvSpPr>
        <p:spPr bwMode="auto">
          <a:xfrm>
            <a:off x="6019800" y="3352800"/>
            <a:ext cx="749300" cy="484188"/>
          </a:xfrm>
          <a:prstGeom prst="rightArrow">
            <a:avLst>
              <a:gd name="adj1" fmla="val 50000"/>
              <a:gd name="adj2" fmla="val 50023"/>
            </a:avLst>
          </a:prstGeom>
          <a:solidFill>
            <a:schemeClr val="accent1"/>
          </a:solidFill>
          <a:ln w="9525" algn="ctr">
            <a:solidFill>
              <a:schemeClr val="tx1"/>
            </a:solidFill>
            <a:round/>
            <a:headEnd/>
            <a:tailEnd/>
          </a:ln>
        </p:spPr>
        <p:txBody>
          <a:bodyPr wrap="none"/>
          <a:lstStyle>
            <a:lvl1pPr>
              <a:spcBef>
                <a:spcPct val="20000"/>
              </a:spcBef>
              <a:buFont typeface="Wingdings" panose="05000000000000000000" pitchFamily="2" charset="2"/>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Font typeface="Century Gothic" panose="020B0502020202020204" pitchFamily="34" charset="0"/>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eaLnBrk="1" hangingPunct="1">
              <a:spcBef>
                <a:spcPct val="0"/>
              </a:spcBef>
              <a:buFontTx/>
              <a:buNone/>
            </a:pPr>
            <a:endParaRPr lang="en-US" altLang="en-US" sz="1800" dirty="0">
              <a:latin typeface="Arial" panose="020B0604020202020204" pitchFamily="34" charset="0"/>
            </a:endParaRPr>
          </a:p>
        </p:txBody>
      </p:sp>
    </p:spTree>
    <p:extLst>
      <p:ext uri="{BB962C8B-B14F-4D97-AF65-F5344CB8AC3E}">
        <p14:creationId xmlns:p14="http://schemas.microsoft.com/office/powerpoint/2010/main" val="14983658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Digital Model: Mass self- communication; networks</a:t>
            </a:r>
          </a:p>
        </p:txBody>
      </p:sp>
      <p:sp>
        <p:nvSpPr>
          <p:cNvPr id="6147" name="Content Placeholder 4"/>
          <p:cNvSpPr>
            <a:spLocks noGrp="1"/>
          </p:cNvSpPr>
          <p:nvPr>
            <p:ph sz="quarter" idx="1"/>
          </p:nvPr>
        </p:nvSpPr>
        <p:spPr>
          <a:xfrm>
            <a:off x="1447800" y="1600200"/>
            <a:ext cx="7467600" cy="5029200"/>
          </a:xfrm>
          <a:prstGeom prst="ellipse">
            <a:avLst/>
          </a:prstGeom>
          <a:solidFill>
            <a:schemeClr val="accent1"/>
          </a:solidFill>
          <a:ln cap="flat" algn="ctr">
            <a:solidFill>
              <a:schemeClr val="tx1"/>
            </a:solidFill>
            <a:round/>
            <a:headEnd type="none" w="med" len="med"/>
            <a:tailEnd type="none" w="med" len="med"/>
          </a:ln>
        </p:spPr>
        <p:txBody>
          <a:bodyPr wrap="none"/>
          <a:lstStyle/>
          <a:p>
            <a:pPr>
              <a:buFont typeface="Wingdings" panose="05000000000000000000" pitchFamily="2" charset="2"/>
              <a:buNone/>
            </a:pPr>
            <a:endParaRPr lang="en-US" altLang="en-US" dirty="0"/>
          </a:p>
          <a:p>
            <a:pPr>
              <a:buFont typeface="Wingdings" panose="05000000000000000000" pitchFamily="2" charset="2"/>
              <a:buNone/>
            </a:pPr>
            <a:r>
              <a:rPr lang="en-US" altLang="en-US" sz="2800" b="1" dirty="0">
                <a:solidFill>
                  <a:srgbClr val="FF0000"/>
                </a:solidFill>
              </a:rPr>
              <a:t>World as</a:t>
            </a:r>
          </a:p>
          <a:p>
            <a:pPr>
              <a:buFont typeface="Wingdings" panose="05000000000000000000" pitchFamily="2" charset="2"/>
              <a:buNone/>
            </a:pPr>
            <a:r>
              <a:rPr lang="en-US" altLang="en-US" sz="2800" b="1" dirty="0">
                <a:solidFill>
                  <a:srgbClr val="FF0000"/>
                </a:solidFill>
              </a:rPr>
              <a:t>Media-saturated</a:t>
            </a:r>
          </a:p>
          <a:p>
            <a:pPr>
              <a:buFont typeface="Wingdings" panose="05000000000000000000" pitchFamily="2" charset="2"/>
              <a:buNone/>
            </a:pPr>
            <a:r>
              <a:rPr lang="en-US" altLang="en-US" sz="2800" b="1" dirty="0">
                <a:solidFill>
                  <a:srgbClr val="FF0000"/>
                </a:solidFill>
              </a:rPr>
              <a:t>And constructed.</a:t>
            </a:r>
          </a:p>
          <a:p>
            <a:pPr>
              <a:buFont typeface="Wingdings" panose="05000000000000000000" pitchFamily="2" charset="2"/>
              <a:buNone/>
            </a:pPr>
            <a:endParaRPr lang="en-US" altLang="en-US" dirty="0"/>
          </a:p>
          <a:p>
            <a:pPr>
              <a:buFont typeface="Wingdings" panose="05000000000000000000" pitchFamily="2" charset="2"/>
              <a:buNone/>
            </a:pPr>
            <a:endParaRPr lang="en-US" altLang="en-US" sz="2000" dirty="0"/>
          </a:p>
        </p:txBody>
      </p:sp>
      <p:sp>
        <p:nvSpPr>
          <p:cNvPr id="6148" name="Oval 6"/>
          <p:cNvSpPr>
            <a:spLocks noChangeArrowheads="1"/>
          </p:cNvSpPr>
          <p:nvPr/>
        </p:nvSpPr>
        <p:spPr bwMode="auto">
          <a:xfrm>
            <a:off x="6288201" y="2390062"/>
            <a:ext cx="2133600" cy="3429000"/>
          </a:xfrm>
          <a:prstGeom prst="ellipse">
            <a:avLst/>
          </a:prstGeom>
          <a:solidFill>
            <a:schemeClr val="accent1"/>
          </a:solidFill>
          <a:ln w="9525" algn="ctr">
            <a:solidFill>
              <a:schemeClr val="tx1"/>
            </a:solidFill>
            <a:round/>
            <a:headEnd/>
            <a:tailEnd/>
          </a:ln>
        </p:spPr>
        <p:txBody>
          <a:bodyPr wrap="none"/>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200" dirty="0"/>
          </a:p>
          <a:p>
            <a:pPr algn="ctr" eaLnBrk="1" hangingPunct="1"/>
            <a:r>
              <a:rPr lang="en-US" altLang="en-US" sz="2800" b="1" dirty="0"/>
              <a:t>Citizens, </a:t>
            </a:r>
          </a:p>
          <a:p>
            <a:pPr algn="ctr" eaLnBrk="1" hangingPunct="1"/>
            <a:r>
              <a:rPr lang="en-US" altLang="en-US" sz="2800" b="1" dirty="0"/>
              <a:t>NGOs, </a:t>
            </a:r>
          </a:p>
          <a:p>
            <a:pPr algn="ctr" eaLnBrk="1" hangingPunct="1"/>
            <a:r>
              <a:rPr lang="en-US" altLang="en-US" sz="2800" b="1" dirty="0"/>
              <a:t>networks</a:t>
            </a:r>
          </a:p>
          <a:p>
            <a:pPr algn="ctr" eaLnBrk="1" hangingPunct="1"/>
            <a:endParaRPr lang="en-US" altLang="en-US" sz="3200" dirty="0"/>
          </a:p>
          <a:p>
            <a:pPr algn="ctr" eaLnBrk="1" hangingPunct="1"/>
            <a:r>
              <a:rPr lang="en-US" altLang="en-US" sz="1600" dirty="0"/>
              <a:t> </a:t>
            </a:r>
          </a:p>
          <a:p>
            <a:pPr algn="ctr" eaLnBrk="1" hangingPunct="1"/>
            <a:r>
              <a:rPr lang="en-US" altLang="en-US" sz="1600" dirty="0"/>
              <a:t> </a:t>
            </a:r>
          </a:p>
        </p:txBody>
      </p:sp>
      <p:sp>
        <p:nvSpPr>
          <p:cNvPr id="8" name="Oval 7"/>
          <p:cNvSpPr/>
          <p:nvPr/>
        </p:nvSpPr>
        <p:spPr>
          <a:xfrm>
            <a:off x="3352800" y="5105400"/>
            <a:ext cx="3200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Professional </a:t>
            </a:r>
          </a:p>
          <a:p>
            <a:pPr algn="ctr">
              <a:defRPr/>
            </a:pPr>
            <a:r>
              <a:rPr lang="en-US" b="1" dirty="0">
                <a:solidFill>
                  <a:schemeClr val="tx1"/>
                </a:solidFill>
              </a:rPr>
              <a:t>Press </a:t>
            </a:r>
          </a:p>
          <a:p>
            <a:pPr algn="ctr">
              <a:defRPr/>
            </a:pPr>
            <a:r>
              <a:rPr lang="en-US" b="1" dirty="0">
                <a:solidFill>
                  <a:schemeClr val="tx1"/>
                </a:solidFill>
              </a:rPr>
              <a:t>(Diminished role) </a:t>
            </a:r>
          </a:p>
        </p:txBody>
      </p:sp>
      <p:sp>
        <p:nvSpPr>
          <p:cNvPr id="12" name="Left-Right Arrow 11"/>
          <p:cNvSpPr/>
          <p:nvPr/>
        </p:nvSpPr>
        <p:spPr>
          <a:xfrm>
            <a:off x="4343400" y="3048000"/>
            <a:ext cx="1216025" cy="533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Up-Down Arrow 13"/>
          <p:cNvSpPr/>
          <p:nvPr/>
        </p:nvSpPr>
        <p:spPr>
          <a:xfrm rot="18969975">
            <a:off x="3943122" y="4344648"/>
            <a:ext cx="484188" cy="102076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Up-Down Arrow 8"/>
          <p:cNvSpPr/>
          <p:nvPr/>
        </p:nvSpPr>
        <p:spPr>
          <a:xfrm rot="2499592">
            <a:off x="6023272" y="4286712"/>
            <a:ext cx="484187" cy="102076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53" name="Oval 6"/>
          <p:cNvSpPr>
            <a:spLocks noChangeArrowheads="1"/>
          </p:cNvSpPr>
          <p:nvPr/>
        </p:nvSpPr>
        <p:spPr bwMode="auto">
          <a:xfrm>
            <a:off x="3884613" y="1600200"/>
            <a:ext cx="2133600" cy="1447800"/>
          </a:xfrm>
          <a:prstGeom prst="ellipse">
            <a:avLst/>
          </a:prstGeom>
          <a:solidFill>
            <a:schemeClr val="accent1"/>
          </a:solidFill>
          <a:ln w="9525" algn="ctr">
            <a:solidFill>
              <a:schemeClr val="tx1"/>
            </a:solidFill>
            <a:round/>
            <a:headEnd/>
            <a:tailEnd/>
          </a:ln>
        </p:spPr>
        <p:txBody>
          <a:bodyPr wrap="none"/>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t>Citizen </a:t>
            </a:r>
          </a:p>
          <a:p>
            <a:pPr algn="ctr" eaLnBrk="1" hangingPunct="1"/>
            <a:r>
              <a:rPr lang="en-US" altLang="en-US" sz="2800" b="1" dirty="0"/>
              <a:t>journalists</a:t>
            </a:r>
          </a:p>
          <a:p>
            <a:pPr algn="ctr" eaLnBrk="1" hangingPunct="1"/>
            <a:endParaRPr lang="en-US" altLang="en-US" sz="3200" dirty="0"/>
          </a:p>
          <a:p>
            <a:pPr algn="ctr" eaLnBrk="1" hangingPunct="1"/>
            <a:r>
              <a:rPr lang="en-US" altLang="en-US" sz="1600" dirty="0"/>
              <a:t> </a:t>
            </a:r>
          </a:p>
          <a:p>
            <a:pPr algn="ctr" eaLnBrk="1" hangingPunct="1"/>
            <a:r>
              <a:rPr lang="en-US" altLang="en-US" sz="1600" dirty="0"/>
              <a:t> </a:t>
            </a:r>
          </a:p>
        </p:txBody>
      </p:sp>
      <p:sp>
        <p:nvSpPr>
          <p:cNvPr id="11" name="Up-Down Arrow 10"/>
          <p:cNvSpPr/>
          <p:nvPr/>
        </p:nvSpPr>
        <p:spPr>
          <a:xfrm rot="18969975">
            <a:off x="6064250" y="2246313"/>
            <a:ext cx="484188" cy="10207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810605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Worrisome </a:t>
            </a:r>
            <a:r>
              <a:rPr lang="en-US" sz="3600" dirty="0" smtClean="0"/>
              <a:t>conditions/obstacles</a:t>
            </a:r>
            <a:endParaRPr lang="en-US" sz="3600" dirty="0"/>
          </a:p>
        </p:txBody>
      </p:sp>
      <p:sp>
        <p:nvSpPr>
          <p:cNvPr id="3" name="Content Placeholder 2"/>
          <p:cNvSpPr>
            <a:spLocks noGrp="1"/>
          </p:cNvSpPr>
          <p:nvPr>
            <p:ph idx="1"/>
          </p:nvPr>
        </p:nvSpPr>
        <p:spPr>
          <a:xfrm>
            <a:off x="457200" y="1600200"/>
            <a:ext cx="8229600" cy="5135562"/>
          </a:xfrm>
        </p:spPr>
        <p:txBody>
          <a:bodyPr/>
          <a:lstStyle/>
          <a:p>
            <a:r>
              <a:rPr lang="en-US" dirty="0" smtClean="0"/>
              <a:t>The “good journalist” is one voice</a:t>
            </a:r>
          </a:p>
          <a:p>
            <a:r>
              <a:rPr lang="en-US" dirty="0" smtClean="0"/>
              <a:t>Players not governed by j-ethics</a:t>
            </a:r>
          </a:p>
          <a:p>
            <a:r>
              <a:rPr lang="en-US" dirty="0" smtClean="0"/>
              <a:t>Who is a journalist: Brand and agenda-driven journalism; “activist”</a:t>
            </a:r>
          </a:p>
          <a:p>
            <a:pPr marL="0" indent="0">
              <a:buNone/>
            </a:pPr>
            <a:r>
              <a:rPr lang="en-US" dirty="0" smtClean="0">
                <a:solidFill>
                  <a:srgbClr val="FF0000"/>
                </a:solidFill>
              </a:rPr>
              <a:t>Contested</a:t>
            </a:r>
            <a:r>
              <a:rPr lang="en-US" dirty="0">
                <a:solidFill>
                  <a:srgbClr val="FF0000"/>
                </a:solidFill>
              </a:rPr>
              <a:t>, manipulative, partisan </a:t>
            </a:r>
            <a:r>
              <a:rPr lang="en-US" dirty="0" smtClean="0">
                <a:solidFill>
                  <a:srgbClr val="FF0000"/>
                </a:solidFill>
              </a:rPr>
              <a:t>sphere. </a:t>
            </a:r>
            <a:endParaRPr lang="en-US" dirty="0">
              <a:solidFill>
                <a:srgbClr val="FF0000"/>
              </a:solidFill>
            </a:endParaRPr>
          </a:p>
          <a:p>
            <a:pPr marL="0" indent="0">
              <a:buNone/>
            </a:pPr>
            <a:r>
              <a:rPr lang="en-US" i="1" dirty="0" smtClean="0"/>
              <a:t>Is the public model </a:t>
            </a:r>
            <a:r>
              <a:rPr lang="en-US" i="1" dirty="0"/>
              <a:t>of journalism outdated </a:t>
            </a:r>
            <a:r>
              <a:rPr lang="en-US" i="1" dirty="0" smtClean="0"/>
              <a:t>or </a:t>
            </a:r>
            <a:r>
              <a:rPr lang="en-US" i="1" dirty="0"/>
              <a:t>naïve?</a:t>
            </a:r>
          </a:p>
        </p:txBody>
      </p:sp>
      <p:pic>
        <p:nvPicPr>
          <p:cNvPr id="4" name="Picture 2" descr="https://62e528761d0685343e1c-f3d1b99a743ffa4142d9d7f1978d9686.ssl.cf2.rackcdn.com/files/43108/width926/7yjkxcw8-13939562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352" y="4977066"/>
            <a:ext cx="2822448" cy="175869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59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63"/>
            <a:ext cx="8229600" cy="1100137"/>
          </a:xfrm>
        </p:spPr>
        <p:txBody>
          <a:bodyPr/>
          <a:lstStyle/>
          <a:p>
            <a:r>
              <a:rPr lang="en-US" sz="4000" dirty="0" smtClean="0"/>
              <a:t>Communication in era of division, inequality, </a:t>
            </a:r>
            <a:r>
              <a:rPr lang="en-US" sz="4000" dirty="0"/>
              <a:t>and </a:t>
            </a:r>
            <a:r>
              <a:rPr lang="en-US" sz="4000" dirty="0" smtClean="0"/>
              <a:t>partiality</a:t>
            </a:r>
            <a:endParaRPr lang="en-US" sz="4000" dirty="0"/>
          </a:p>
        </p:txBody>
      </p:sp>
      <p:sp>
        <p:nvSpPr>
          <p:cNvPr id="3" name="Content Placeholder 2"/>
          <p:cNvSpPr>
            <a:spLocks noGrp="1"/>
          </p:cNvSpPr>
          <p:nvPr>
            <p:ph idx="1"/>
          </p:nvPr>
        </p:nvSpPr>
        <p:spPr>
          <a:xfrm>
            <a:off x="457200" y="1828800"/>
            <a:ext cx="8229600" cy="4648200"/>
          </a:xfrm>
        </p:spPr>
        <p:txBody>
          <a:bodyPr/>
          <a:lstStyle/>
          <a:p>
            <a:pPr marL="0" indent="0">
              <a:buNone/>
            </a:pPr>
            <a:r>
              <a:rPr lang="en-US" dirty="0" smtClean="0">
                <a:effectLst/>
              </a:rPr>
              <a:t>1. Narrow, inward </a:t>
            </a:r>
            <a:r>
              <a:rPr lang="en-US" dirty="0">
                <a:effectLst/>
              </a:rPr>
              <a:t>partiality: </a:t>
            </a:r>
          </a:p>
          <a:p>
            <a:r>
              <a:rPr lang="en-US" dirty="0"/>
              <a:t>Economic stress, fear, </a:t>
            </a:r>
            <a:r>
              <a:rPr lang="en-US" dirty="0" smtClean="0"/>
              <a:t>terrorism</a:t>
            </a:r>
          </a:p>
          <a:p>
            <a:r>
              <a:rPr lang="en-US" dirty="0" smtClean="0"/>
              <a:t>Anger</a:t>
            </a:r>
            <a:r>
              <a:rPr lang="en-US" dirty="0"/>
              <a:t>, “grievances” </a:t>
            </a:r>
            <a:r>
              <a:rPr lang="en-US" dirty="0" smtClean="0"/>
              <a:t>“kicked around”     </a:t>
            </a:r>
            <a:r>
              <a:rPr lang="en-US" dirty="0"/>
              <a:t> </a:t>
            </a:r>
            <a:r>
              <a:rPr lang="en-US" dirty="0" smtClean="0"/>
              <a:t>     </a:t>
            </a:r>
          </a:p>
          <a:p>
            <a:r>
              <a:rPr lang="en-US" dirty="0" smtClean="0"/>
              <a:t>Intolerance</a:t>
            </a:r>
            <a:r>
              <a:rPr lang="en-US" dirty="0"/>
              <a:t>, </a:t>
            </a:r>
            <a:r>
              <a:rPr lang="en-US" dirty="0" smtClean="0"/>
              <a:t>protectionist</a:t>
            </a:r>
            <a:r>
              <a:rPr lang="en-US" dirty="0"/>
              <a:t>: </a:t>
            </a:r>
            <a:endParaRPr lang="en-US" dirty="0" smtClean="0"/>
          </a:p>
          <a:p>
            <a:pPr marL="0" indent="0">
              <a:buNone/>
            </a:pPr>
            <a:r>
              <a:rPr lang="en-US" b="1" dirty="0" smtClean="0"/>
              <a:t>Blame </a:t>
            </a:r>
            <a:r>
              <a:rPr lang="en-US" b="1" dirty="0"/>
              <a:t>others. “</a:t>
            </a:r>
            <a:r>
              <a:rPr lang="en-US" b="1" dirty="0" smtClean="0"/>
              <a:t>Simple” </a:t>
            </a:r>
            <a:r>
              <a:rPr lang="en-US" b="1" dirty="0"/>
              <a:t>answers.</a:t>
            </a:r>
          </a:p>
          <a:p>
            <a:pPr marL="0" indent="0">
              <a:buNone/>
            </a:pPr>
            <a:endParaRPr lang="en-US" dirty="0" smtClean="0"/>
          </a:p>
          <a:p>
            <a:pPr marL="0" indent="0">
              <a:buNone/>
            </a:pPr>
            <a:r>
              <a:rPr lang="en-US" dirty="0" smtClean="0"/>
              <a:t>2. Patriotism </a:t>
            </a:r>
            <a:r>
              <a:rPr lang="en-US" dirty="0"/>
              <a:t>and </a:t>
            </a:r>
            <a:r>
              <a:rPr lang="en-US" dirty="0" smtClean="0"/>
              <a:t>Nationalism: How </a:t>
            </a:r>
            <a:r>
              <a:rPr lang="en-US" dirty="0"/>
              <a:t>can a journalist be “patriotic</a:t>
            </a:r>
            <a:r>
              <a:rPr lang="en-US" dirty="0" smtClean="0"/>
              <a:t>”?</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343986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Issues</a:t>
            </a:r>
          </a:p>
        </p:txBody>
      </p:sp>
      <p:sp>
        <p:nvSpPr>
          <p:cNvPr id="3" name="Content Placeholder 2"/>
          <p:cNvSpPr>
            <a:spLocks noGrp="1"/>
          </p:cNvSpPr>
          <p:nvPr>
            <p:ph idx="1"/>
          </p:nvPr>
        </p:nvSpPr>
        <p:spPr>
          <a:xfrm>
            <a:off x="457200" y="1600200"/>
            <a:ext cx="8229600" cy="5257800"/>
          </a:xfrm>
        </p:spPr>
        <p:txBody>
          <a:bodyPr/>
          <a:lstStyle/>
          <a:p>
            <a:r>
              <a:rPr lang="en-US" sz="3600" dirty="0"/>
              <a:t>What </a:t>
            </a:r>
            <a:r>
              <a:rPr lang="en-US" sz="3600" dirty="0" smtClean="0"/>
              <a:t>if </a:t>
            </a:r>
            <a:r>
              <a:rPr lang="en-US" sz="3600" dirty="0"/>
              <a:t>education of citizens is </a:t>
            </a:r>
            <a:r>
              <a:rPr lang="en-US" sz="3600" dirty="0" smtClean="0"/>
              <a:t> not </a:t>
            </a:r>
            <a:r>
              <a:rPr lang="en-US" sz="3600" dirty="0"/>
              <a:t>adequate for </a:t>
            </a:r>
            <a:r>
              <a:rPr lang="en-US" sz="3600" dirty="0" smtClean="0"/>
              <a:t>global world?</a:t>
            </a:r>
          </a:p>
          <a:p>
            <a:r>
              <a:rPr lang="en-US" sz="3600" dirty="0" smtClean="0"/>
              <a:t>How teach global values?</a:t>
            </a:r>
          </a:p>
          <a:p>
            <a:pPr marL="0" indent="0">
              <a:buNone/>
            </a:pPr>
            <a:r>
              <a:rPr lang="en-US" sz="3600" dirty="0" smtClean="0"/>
              <a:t> </a:t>
            </a:r>
            <a:endParaRPr lang="en-US" sz="3600" dirty="0"/>
          </a:p>
        </p:txBody>
      </p:sp>
      <p:pic>
        <p:nvPicPr>
          <p:cNvPr id="4" name="Picture 2" descr="https://scontent-dfw1-1.xx.fbcdn.net/hphotos-xpt1/t31.0-8/12322890_10154136688499255_2363743427567508546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3505200"/>
            <a:ext cx="6484224" cy="3352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447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Limits: Structure of </a:t>
            </a:r>
            <a:r>
              <a:rPr lang="en-US" dirty="0"/>
              <a:t>Journalism</a:t>
            </a:r>
          </a:p>
        </p:txBody>
      </p:sp>
      <p:sp>
        <p:nvSpPr>
          <p:cNvPr id="3" name="Content Placeholder 2"/>
          <p:cNvSpPr>
            <a:spLocks noGrp="1"/>
          </p:cNvSpPr>
          <p:nvPr>
            <p:ph idx="1"/>
          </p:nvPr>
        </p:nvSpPr>
        <p:spPr>
          <a:xfrm>
            <a:off x="457200" y="1600200"/>
            <a:ext cx="8229600" cy="4953000"/>
          </a:xfrm>
        </p:spPr>
        <p:txBody>
          <a:bodyPr/>
          <a:lstStyle/>
          <a:p>
            <a:pPr marL="514350" indent="-514350">
              <a:buAutoNum type="arabicPeriod"/>
            </a:pPr>
            <a:r>
              <a:rPr lang="en-US" sz="3600" dirty="0" smtClean="0"/>
              <a:t>Economic basis: centralization</a:t>
            </a:r>
            <a:r>
              <a:rPr lang="en-US" sz="3600" dirty="0"/>
              <a:t>, </a:t>
            </a:r>
            <a:r>
              <a:rPr lang="en-US" sz="3600" dirty="0" smtClean="0"/>
              <a:t>layoffs; digital models</a:t>
            </a:r>
            <a:endParaRPr lang="en-US" sz="3600" dirty="0"/>
          </a:p>
          <a:p>
            <a:pPr marL="514350" indent="-514350">
              <a:buAutoNum type="arabicPeriod"/>
            </a:pPr>
            <a:r>
              <a:rPr lang="en-US" sz="3600" dirty="0"/>
              <a:t>Focus on profits/survival, satisfying audiences, </a:t>
            </a:r>
            <a:r>
              <a:rPr lang="en-US" sz="3600" dirty="0" smtClean="0"/>
              <a:t>clickbait.</a:t>
            </a:r>
            <a:endParaRPr lang="en-US" sz="3600" dirty="0"/>
          </a:p>
          <a:p>
            <a:pPr marL="514350" indent="-514350">
              <a:buAutoNum type="arabicPeriod"/>
            </a:pPr>
            <a:r>
              <a:rPr lang="en-US" sz="3600" dirty="0" smtClean="0"/>
              <a:t>Only </a:t>
            </a:r>
            <a:r>
              <a:rPr lang="en-US" sz="3600" dirty="0"/>
              <a:t>a few large media care about foreign </a:t>
            </a:r>
            <a:r>
              <a:rPr lang="en-US" sz="3600" dirty="0" smtClean="0"/>
              <a:t>reporting?</a:t>
            </a:r>
            <a:endParaRPr lang="en-US" sz="3600" dirty="0"/>
          </a:p>
          <a:p>
            <a:pPr marL="514350" indent="-514350">
              <a:buAutoNum type="arabicPeriod"/>
            </a:pPr>
            <a:endParaRPr lang="en-US" dirty="0"/>
          </a:p>
        </p:txBody>
      </p:sp>
    </p:spTree>
    <p:extLst>
      <p:ext uri="{BB962C8B-B14F-4D97-AF65-F5344CB8AC3E}">
        <p14:creationId xmlns:p14="http://schemas.microsoft.com/office/powerpoint/2010/main" val="14676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for some better news…encouraging trends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256593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work at theory level</a:t>
            </a:r>
          </a:p>
        </p:txBody>
      </p:sp>
      <p:sp>
        <p:nvSpPr>
          <p:cNvPr id="3" name="Content Placeholder 2"/>
          <p:cNvSpPr>
            <a:spLocks noGrp="1"/>
          </p:cNvSpPr>
          <p:nvPr>
            <p:ph idx="1"/>
          </p:nvPr>
        </p:nvSpPr>
        <p:spPr>
          <a:xfrm>
            <a:off x="457200" y="1600200"/>
            <a:ext cx="8229600" cy="5054184"/>
          </a:xfrm>
        </p:spPr>
        <p:txBody>
          <a:bodyPr/>
          <a:lstStyle/>
          <a:p>
            <a:pPr marL="514350" indent="-514350">
              <a:buFont typeface="Wingdings" panose="05000000000000000000" pitchFamily="2" charset="2"/>
              <a:buAutoNum type="arabicPeriod"/>
            </a:pPr>
            <a:r>
              <a:rPr lang="en-US" dirty="0"/>
              <a:t>Books; </a:t>
            </a:r>
            <a:r>
              <a:rPr lang="en-US" dirty="0" smtClean="0"/>
              <a:t>journals </a:t>
            </a:r>
            <a:r>
              <a:rPr lang="en-US" dirty="0"/>
              <a:t>&amp; special editions</a:t>
            </a:r>
          </a:p>
          <a:p>
            <a:pPr marL="514350" indent="-514350">
              <a:buAutoNum type="arabicPeriod"/>
            </a:pPr>
            <a:r>
              <a:rPr lang="en-US" dirty="0"/>
              <a:t>Conferences, roundtables</a:t>
            </a:r>
          </a:p>
          <a:p>
            <a:pPr marL="514350" indent="-514350">
              <a:buAutoNum type="arabicPeriod"/>
            </a:pPr>
            <a:r>
              <a:rPr lang="en-US" dirty="0"/>
              <a:t>Courses on international media.</a:t>
            </a:r>
          </a:p>
          <a:p>
            <a:pPr marL="514350" indent="-514350">
              <a:buAutoNum type="arabicPeriod"/>
            </a:pPr>
            <a:r>
              <a:rPr lang="en-US" dirty="0"/>
              <a:t>Global media </a:t>
            </a:r>
            <a:r>
              <a:rPr lang="en-US" dirty="0" smtClean="0"/>
              <a:t>ethics </a:t>
            </a:r>
            <a:r>
              <a:rPr lang="en-US" dirty="0"/>
              <a:t>sites</a:t>
            </a:r>
          </a:p>
          <a:p>
            <a:pPr marL="0" indent="0">
              <a:buNone/>
            </a:pPr>
            <a:endParaRPr lang="en-US" dirty="0"/>
          </a:p>
        </p:txBody>
      </p:sp>
      <p:pic>
        <p:nvPicPr>
          <p:cNvPr id="4" name="Picture 3"/>
          <p:cNvPicPr>
            <a:picLocks noChangeAspect="1"/>
          </p:cNvPicPr>
          <p:nvPr/>
        </p:nvPicPr>
        <p:blipFill>
          <a:blip r:embed="rId3"/>
          <a:stretch>
            <a:fillRect/>
          </a:stretch>
        </p:blipFill>
        <p:spPr>
          <a:xfrm>
            <a:off x="3035753" y="4543425"/>
            <a:ext cx="2667000" cy="2075370"/>
          </a:xfrm>
          <a:prstGeom prst="rect">
            <a:avLst/>
          </a:prstGeom>
        </p:spPr>
      </p:pic>
      <p:pic>
        <p:nvPicPr>
          <p:cNvPr id="6" name="Picture 5"/>
          <p:cNvPicPr>
            <a:picLocks noChangeAspect="1"/>
          </p:cNvPicPr>
          <p:nvPr/>
        </p:nvPicPr>
        <p:blipFill>
          <a:blip r:embed="rId4"/>
          <a:stretch>
            <a:fillRect/>
          </a:stretch>
        </p:blipFill>
        <p:spPr>
          <a:xfrm>
            <a:off x="6176281" y="4553585"/>
            <a:ext cx="6168119" cy="1908360"/>
          </a:xfrm>
          <a:prstGeom prst="rect">
            <a:avLst/>
          </a:prstGeom>
        </p:spPr>
      </p:pic>
      <p:pic>
        <p:nvPicPr>
          <p:cNvPr id="15362" name="Picture 2" descr="Fly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931" y="4271195"/>
            <a:ext cx="180975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580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27719"/>
            <a:ext cx="8229600" cy="1139825"/>
          </a:xfrm>
        </p:spPr>
        <p:txBody>
          <a:bodyPr/>
          <a:lstStyle/>
          <a:p>
            <a:endParaRPr lang="en-US" dirty="0"/>
          </a:p>
        </p:txBody>
      </p:sp>
      <p:sp>
        <p:nvSpPr>
          <p:cNvPr id="3" name="Content Placeholder 2"/>
          <p:cNvSpPr>
            <a:spLocks noGrp="1"/>
          </p:cNvSpPr>
          <p:nvPr>
            <p:ph idx="1"/>
          </p:nvPr>
        </p:nvSpPr>
        <p:spPr>
          <a:xfrm>
            <a:off x="312511" y="1600201"/>
            <a:ext cx="8229600" cy="7753350"/>
          </a:xfrm>
        </p:spPr>
        <p:txBody>
          <a:bodyPr/>
          <a:lstStyle/>
          <a:p>
            <a:pPr marL="0" indent="0">
              <a:buNone/>
            </a:pPr>
            <a:r>
              <a:rPr lang="en-US" dirty="0" smtClean="0"/>
              <a:t>Place in public sphere:</a:t>
            </a:r>
            <a:endParaRPr lang="en-US" dirty="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17410" name="Picture 2" descr="http://www.worldsofjournalism.org/pics/header-102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66" y="427719"/>
            <a:ext cx="7612289" cy="1139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worldsofjournalism.org/pics/heuristics-ne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2182587"/>
            <a:ext cx="8305800" cy="4648199"/>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90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295400"/>
            <a:ext cx="8229600" cy="5410200"/>
          </a:xfrm>
        </p:spPr>
        <p:txBody>
          <a:bodyPr/>
          <a:lstStyle/>
          <a:p>
            <a:pPr marL="0" indent="0">
              <a:buNone/>
            </a:pPr>
            <a:r>
              <a:rPr lang="en-US" b="1" dirty="0"/>
              <a:t>1. Idea of </a:t>
            </a:r>
            <a:r>
              <a:rPr lang="en-US" b="1" dirty="0" smtClean="0"/>
              <a:t>global </a:t>
            </a:r>
            <a:r>
              <a:rPr lang="en-US" b="1" dirty="0"/>
              <a:t>media </a:t>
            </a:r>
            <a:r>
              <a:rPr lang="en-US" b="1" dirty="0" smtClean="0"/>
              <a:t>ethics </a:t>
            </a:r>
            <a:endParaRPr lang="en-US" b="1" dirty="0"/>
          </a:p>
          <a:p>
            <a:pPr marL="0" indent="0">
              <a:buNone/>
            </a:pPr>
            <a:endParaRPr lang="en-US" b="1" dirty="0"/>
          </a:p>
          <a:p>
            <a:pPr marL="0" indent="0">
              <a:buNone/>
            </a:pPr>
            <a:r>
              <a:rPr lang="en-US" dirty="0"/>
              <a:t>2. </a:t>
            </a:r>
            <a:r>
              <a:rPr lang="en-US" b="1" dirty="0" smtClean="0"/>
              <a:t>Prospects for Realizing GME?</a:t>
            </a:r>
            <a:endParaRPr lang="en-US" b="1" dirty="0"/>
          </a:p>
          <a:p>
            <a:r>
              <a:rPr lang="en-US" dirty="0" smtClean="0"/>
              <a:t>Some discouraging trends</a:t>
            </a:r>
          </a:p>
          <a:p>
            <a:r>
              <a:rPr lang="en-US" dirty="0" smtClean="0"/>
              <a:t>Some encouraging trends </a:t>
            </a:r>
          </a:p>
          <a:p>
            <a:endParaRPr lang="en-US" dirty="0" smtClean="0"/>
          </a:p>
          <a:p>
            <a:pPr marL="0" indent="0">
              <a:buNone/>
            </a:pPr>
            <a:r>
              <a:rPr lang="en-US" b="1" dirty="0" smtClean="0"/>
              <a:t>3. Things we can do</a:t>
            </a:r>
          </a:p>
          <a:p>
            <a:pPr marL="0" indent="0">
              <a:buNone/>
            </a:pPr>
            <a:endParaRPr lang="en-US" b="1" dirty="0" smtClean="0"/>
          </a:p>
          <a:p>
            <a:pPr marL="0" indent="0">
              <a:buNone/>
            </a:pPr>
            <a:r>
              <a:rPr lang="en-US" b="1" dirty="0" smtClean="0"/>
              <a:t>Conclusion: </a:t>
            </a:r>
            <a:r>
              <a:rPr lang="en-US" dirty="0" smtClean="0"/>
              <a:t>How far can GME go?</a:t>
            </a:r>
            <a:endParaRPr lang="en-US" dirty="0"/>
          </a:p>
          <a:p>
            <a:endParaRPr lang="en-US" dirty="0" smtClean="0"/>
          </a:p>
        </p:txBody>
      </p:sp>
    </p:spTree>
    <p:extLst>
      <p:ext uri="{BB962C8B-B14F-4D97-AF65-F5344CB8AC3E}">
        <p14:creationId xmlns:p14="http://schemas.microsoft.com/office/powerpoint/2010/main" val="3580847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880393"/>
          </a:xfrm>
        </p:spPr>
        <p:txBody>
          <a:bodyPr/>
          <a:lstStyle/>
          <a:p>
            <a:r>
              <a:rPr lang="en-US" sz="2800" dirty="0" smtClean="0"/>
              <a:t>New Forms of </a:t>
            </a:r>
            <a:br>
              <a:rPr lang="en-US" sz="2800" dirty="0" smtClean="0"/>
            </a:br>
            <a:r>
              <a:rPr lang="en-US" sz="2800" dirty="0" smtClean="0"/>
              <a:t>Engaged Journalism:</a:t>
            </a:r>
            <a:br>
              <a:rPr lang="en-US" sz="2800" dirty="0" smtClean="0"/>
            </a:br>
            <a:r>
              <a:rPr lang="en-US" sz="2800" dirty="0" smtClean="0"/>
              <a:t>Buzzword </a:t>
            </a:r>
            <a:r>
              <a:rPr lang="en-US" sz="2800" dirty="0"/>
              <a:t>of 2015! </a:t>
            </a:r>
            <a:r>
              <a:rPr lang="en-US" sz="3600" dirty="0"/>
              <a:t/>
            </a:r>
            <a:br>
              <a:rPr lang="en-US" sz="3600" dirty="0"/>
            </a:br>
            <a:endParaRPr lang="en-US" sz="3600" dirty="0"/>
          </a:p>
        </p:txBody>
      </p:sp>
      <p:sp>
        <p:nvSpPr>
          <p:cNvPr id="3" name="Content Placeholder 2"/>
          <p:cNvSpPr>
            <a:spLocks noGrp="1"/>
          </p:cNvSpPr>
          <p:nvPr>
            <p:ph idx="1"/>
          </p:nvPr>
        </p:nvSpPr>
        <p:spPr>
          <a:xfrm>
            <a:off x="457200" y="1219200"/>
            <a:ext cx="8229600" cy="5410200"/>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4" descr="http://ecx.images-amazon.com/images/I/41Tid%2Brqb3L._SX331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091247"/>
            <a:ext cx="3886200" cy="431641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86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for engaged journalism</a:t>
            </a:r>
            <a:endParaRPr lang="en-US" dirty="0"/>
          </a:p>
        </p:txBody>
      </p:sp>
      <p:pic>
        <p:nvPicPr>
          <p:cNvPr id="2050" name="Picture 2" descr="http://mediashift.org/wp-content/uploads/2016/01/ee_series_600-e145255609946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400" y="1828800"/>
            <a:ext cx="6781800" cy="3581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38400" y="5715000"/>
            <a:ext cx="6553200" cy="1384995"/>
          </a:xfrm>
          <a:prstGeom prst="rect">
            <a:avLst/>
          </a:prstGeom>
        </p:spPr>
        <p:txBody>
          <a:bodyPr wrap="square">
            <a:spAutoFit/>
          </a:bodyPr>
          <a:lstStyle/>
          <a:p>
            <a:r>
              <a:rPr lang="en-US" sz="2800" dirty="0">
                <a:hlinkClick r:id="rId4"/>
              </a:rPr>
              <a:t>http://mediashift.org/2016/01/special-series-redefining-engagment</a:t>
            </a:r>
            <a:endParaRPr lang="en-US" sz="2800" dirty="0"/>
          </a:p>
          <a:p>
            <a:endParaRPr lang="en-US" sz="2800" dirty="0"/>
          </a:p>
        </p:txBody>
      </p:sp>
    </p:spTree>
    <p:extLst>
      <p:ext uri="{BB962C8B-B14F-4D97-AF65-F5344CB8AC3E}">
        <p14:creationId xmlns:p14="http://schemas.microsoft.com/office/powerpoint/2010/main" val="459811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Engaged, Immersive </a:t>
            </a:r>
            <a:r>
              <a:rPr lang="en-US" dirty="0"/>
              <a:t>Journalism</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1391" y="1600200"/>
            <a:ext cx="5561217" cy="5257800"/>
          </a:xfrm>
        </p:spPr>
      </p:pic>
      <p:sp>
        <p:nvSpPr>
          <p:cNvPr id="3" name="Rectangle 2"/>
          <p:cNvSpPr/>
          <p:nvPr/>
        </p:nvSpPr>
        <p:spPr>
          <a:xfrm>
            <a:off x="2286000" y="2690336"/>
            <a:ext cx="4572000" cy="646331"/>
          </a:xfrm>
          <a:prstGeom prst="rect">
            <a:avLst/>
          </a:prstGeom>
        </p:spPr>
        <p:txBody>
          <a:bodyPr>
            <a:spAutoFit/>
          </a:bodyPr>
          <a:lstStyle/>
          <a:p>
            <a:pPr marL="0" indent="0">
              <a:buNone/>
            </a:pPr>
            <a:r>
              <a:rPr lang="en-US" dirty="0">
                <a:hlinkClick r:id="rId4"/>
              </a:rPr>
              <a:t>/</a:t>
            </a:r>
            <a:endParaRPr lang="en-US" dirty="0"/>
          </a:p>
          <a:p>
            <a:pPr marL="0" indent="0">
              <a:buNone/>
            </a:pPr>
            <a:endParaRPr lang="en-US" i="1" dirty="0"/>
          </a:p>
        </p:txBody>
      </p:sp>
    </p:spTree>
    <p:extLst>
      <p:ext uri="{BB962C8B-B14F-4D97-AF65-F5344CB8AC3E}">
        <p14:creationId xmlns:p14="http://schemas.microsoft.com/office/powerpoint/2010/main" val="2772029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Knowledge journalism: Sample course outline</a:t>
            </a:r>
            <a:endParaRPr lang="en-US" sz="4000" dirty="0"/>
          </a:p>
        </p:txBody>
      </p:sp>
      <p:sp>
        <p:nvSpPr>
          <p:cNvPr id="3" name="Content Placeholder 2"/>
          <p:cNvSpPr>
            <a:spLocks noGrp="1"/>
          </p:cNvSpPr>
          <p:nvPr>
            <p:ph idx="1"/>
          </p:nvPr>
        </p:nvSpPr>
        <p:spPr>
          <a:xfrm>
            <a:off x="394602" y="1417638"/>
            <a:ext cx="8229600" cy="5181600"/>
          </a:xfrm>
        </p:spPr>
        <p:txBody>
          <a:bodyPr/>
          <a:lstStyle/>
          <a:p>
            <a:pPr marL="0" indent="0">
              <a:buNone/>
            </a:pPr>
            <a:endParaRPr lang="en-US" sz="2400" b="1" dirty="0"/>
          </a:p>
          <a:p>
            <a:pPr marL="0" indent="0">
              <a:buNone/>
            </a:pPr>
            <a:r>
              <a:rPr lang="en-US" sz="600" b="1" dirty="0"/>
              <a:t>1</a:t>
            </a:r>
            <a:endParaRPr lang="en-US" sz="600" dirty="0">
              <a:effectLst/>
            </a:endParaRPr>
          </a:p>
        </p:txBody>
      </p:sp>
      <p:sp>
        <p:nvSpPr>
          <p:cNvPr id="4" name="Rectangle 3"/>
          <p:cNvSpPr/>
          <p:nvPr/>
        </p:nvSpPr>
        <p:spPr bwMode="auto">
          <a:xfrm rot="21013160">
            <a:off x="427837" y="1789786"/>
            <a:ext cx="4880070" cy="104948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Verdana" pitchFamily="34" charset="0"/>
              </a:rPr>
              <a:t>‘Digital first’ intensifies</a:t>
            </a:r>
          </a:p>
        </p:txBody>
      </p:sp>
      <p:sp>
        <p:nvSpPr>
          <p:cNvPr id="5" name="Rectangle 4"/>
          <p:cNvSpPr/>
          <p:nvPr/>
        </p:nvSpPr>
        <p:spPr bwMode="auto">
          <a:xfrm>
            <a:off x="5853404" y="1815086"/>
            <a:ext cx="3015382" cy="914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FF0000"/>
                </a:solidFill>
                <a:effectLst/>
                <a:latin typeface="Verdana" pitchFamily="34" charset="0"/>
              </a:rPr>
              <a:t>Convergence</a:t>
            </a:r>
          </a:p>
        </p:txBody>
      </p:sp>
      <p:sp>
        <p:nvSpPr>
          <p:cNvPr id="6" name="Rectangle 5"/>
          <p:cNvSpPr/>
          <p:nvPr/>
        </p:nvSpPr>
        <p:spPr bwMode="auto">
          <a:xfrm rot="2004744">
            <a:off x="6337903" y="3794752"/>
            <a:ext cx="2540205" cy="120623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effectLst/>
                <a:latin typeface="Verdana" pitchFamily="34" charset="0"/>
              </a:rPr>
              <a:t>Participatory </a:t>
            </a: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effectLst/>
                <a:latin typeface="Verdana" pitchFamily="34" charset="0"/>
              </a:rPr>
              <a:t>&amp;</a:t>
            </a: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effectLst/>
                <a:latin typeface="Verdana" pitchFamily="34" charset="0"/>
              </a:rPr>
              <a:t> Collaborative</a:t>
            </a:r>
          </a:p>
        </p:txBody>
      </p:sp>
      <p:sp>
        <p:nvSpPr>
          <p:cNvPr id="7" name="Rectangle 6"/>
          <p:cNvSpPr/>
          <p:nvPr/>
        </p:nvSpPr>
        <p:spPr bwMode="auto">
          <a:xfrm rot="610931">
            <a:off x="390264" y="4249738"/>
            <a:ext cx="2865316" cy="914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FF0000"/>
                </a:solidFill>
                <a:effectLst/>
                <a:latin typeface="Verdana" pitchFamily="34" charset="0"/>
              </a:rPr>
              <a:t>Engaged </a:t>
            </a:r>
          </a:p>
        </p:txBody>
      </p:sp>
      <p:sp>
        <p:nvSpPr>
          <p:cNvPr id="8" name="Oval 7"/>
          <p:cNvSpPr/>
          <p:nvPr/>
        </p:nvSpPr>
        <p:spPr bwMode="auto">
          <a:xfrm>
            <a:off x="7315200" y="5791200"/>
            <a:ext cx="45719"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
        <p:nvSpPr>
          <p:cNvPr id="9" name="Oval 8"/>
          <p:cNvSpPr/>
          <p:nvPr/>
        </p:nvSpPr>
        <p:spPr bwMode="auto">
          <a:xfrm>
            <a:off x="3502767" y="3126934"/>
            <a:ext cx="2556666" cy="212783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bg1"/>
                </a:solidFill>
                <a:effectLst/>
              </a:rPr>
              <a:t>New </a:t>
            </a:r>
          </a:p>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bg1"/>
                </a:solidFill>
                <a:effectLst/>
              </a:rPr>
              <a:t>Methods</a:t>
            </a:r>
            <a:r>
              <a:rPr lang="en-US" sz="2800" dirty="0">
                <a:solidFill>
                  <a:schemeClr val="bg1"/>
                </a:solidFill>
              </a:rPr>
              <a:t>,</a:t>
            </a:r>
          </a:p>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bg1"/>
                </a:solidFill>
                <a:effectLst/>
              </a:rPr>
              <a:t>technology</a:t>
            </a:r>
          </a:p>
        </p:txBody>
      </p:sp>
      <p:sp>
        <p:nvSpPr>
          <p:cNvPr id="10" name="Oval 9"/>
          <p:cNvSpPr/>
          <p:nvPr/>
        </p:nvSpPr>
        <p:spPr bwMode="auto">
          <a:xfrm>
            <a:off x="3048000" y="5410200"/>
            <a:ext cx="5029200" cy="132007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Verdana" pitchFamily="34" charset="0"/>
              </a:rPr>
              <a:t>Entrepreneurial,</a:t>
            </a:r>
          </a:p>
          <a:p>
            <a:pPr marL="0" marR="0" indent="0" algn="l" defTabSz="914400" rtl="0" eaLnBrk="1" fontAlgn="base" latinLnBrk="0" hangingPunct="1">
              <a:lnSpc>
                <a:spcPct val="100000"/>
              </a:lnSpc>
              <a:spcBef>
                <a:spcPct val="0"/>
              </a:spcBef>
              <a:spcAft>
                <a:spcPct val="0"/>
              </a:spcAft>
              <a:buClrTx/>
              <a:buSzTx/>
              <a:buFontTx/>
              <a:buNone/>
              <a:tabLst/>
            </a:pPr>
            <a:r>
              <a:rPr lang="en-US" sz="2800" dirty="0"/>
              <a:t>Innovation-disruption</a:t>
            </a:r>
            <a:endParaRPr kumimoji="0" lang="en-US" sz="2800" b="0" i="0" u="none" strike="noStrike" cap="none" normalizeH="0" baseline="0" dirty="0">
              <a:ln>
                <a:noFill/>
              </a:ln>
              <a:solidFill>
                <a:schemeClr val="tx1"/>
              </a:solidFill>
              <a:effectLst/>
              <a:latin typeface="Verdana" pitchFamily="34" charset="0"/>
            </a:endParaRPr>
          </a:p>
        </p:txBody>
      </p:sp>
    </p:spTree>
    <p:extLst>
      <p:ext uri="{BB962C8B-B14F-4D97-AF65-F5344CB8AC3E}">
        <p14:creationId xmlns:p14="http://schemas.microsoft.com/office/powerpoint/2010/main" val="3924066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J-Schools: Global </a:t>
            </a:r>
            <a:r>
              <a:rPr lang="en-US" dirty="0"/>
              <a:t>Reporting Center</a:t>
            </a:r>
          </a:p>
        </p:txBody>
      </p:sp>
      <p:sp>
        <p:nvSpPr>
          <p:cNvPr id="3" name="Content Placeholder 2"/>
          <p:cNvSpPr>
            <a:spLocks noGrp="1"/>
          </p:cNvSpPr>
          <p:nvPr>
            <p:ph idx="1"/>
          </p:nvPr>
        </p:nvSpPr>
        <p:spPr/>
        <p:txBody>
          <a:bodyPr/>
          <a:lstStyle/>
          <a:p>
            <a:pPr marL="0" indent="0">
              <a:buNone/>
            </a:pPr>
            <a:r>
              <a:rPr lang="en-US" dirty="0">
                <a:hlinkClick r:id="rId3"/>
              </a:rPr>
              <a:t>http://globalreportingcentre.org/</a:t>
            </a:r>
            <a:endParaRPr lang="en-US" dirty="0"/>
          </a:p>
          <a:p>
            <a:pPr marL="0" indent="0">
              <a:buNone/>
            </a:pPr>
            <a:endParaRPr lang="en-US" dirty="0"/>
          </a:p>
          <a:p>
            <a:endParaRPr lang="en-US" dirty="0"/>
          </a:p>
        </p:txBody>
      </p:sp>
      <p:pic>
        <p:nvPicPr>
          <p:cNvPr id="4" name="Picture 2" descr="https://scontent-dfw1-1.xx.fbcdn.net/hphotos-xta1/v/t1.0-9/12647202_609636829183666_5577137758947062794_n.png?oh=2fc57872698a1c99f01d97a9a0f30c1b&amp;oe=5786E94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55" y="2514600"/>
            <a:ext cx="8052689" cy="4191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9884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Journalism Networks: Academia &amp; Journalists</a:t>
            </a:r>
            <a:endParaRPr lang="en-US" dirty="0"/>
          </a:p>
        </p:txBody>
      </p:sp>
      <p:sp>
        <p:nvSpPr>
          <p:cNvPr id="3" name="Content Placeholder 2"/>
          <p:cNvSpPr>
            <a:spLocks noGrp="1"/>
          </p:cNvSpPr>
          <p:nvPr>
            <p:ph idx="1"/>
          </p:nvPr>
        </p:nvSpPr>
        <p:spPr>
          <a:xfrm>
            <a:off x="457200" y="1600200"/>
            <a:ext cx="8229600" cy="5257800"/>
          </a:xfrm>
        </p:spPr>
        <p:txBody>
          <a:bodyPr/>
          <a:lstStyle/>
          <a:p>
            <a:r>
              <a:rPr lang="en-US" b="1" dirty="0"/>
              <a:t>Ethical Journalist Network</a:t>
            </a:r>
            <a:r>
              <a:rPr lang="en-US" dirty="0"/>
              <a:t>: Professionals and audiences, credibility and quality.</a:t>
            </a:r>
          </a:p>
          <a:p>
            <a:r>
              <a:rPr lang="en-US" b="1" dirty="0"/>
              <a:t>International News Network </a:t>
            </a:r>
            <a:r>
              <a:rPr lang="en-US" dirty="0"/>
              <a:t>“Mission Driven” Journalism </a:t>
            </a:r>
            <a:r>
              <a:rPr lang="en-US" dirty="0">
                <a:hlinkClick r:id="rId3"/>
              </a:rPr>
              <a:t>http://</a:t>
            </a:r>
            <a:r>
              <a:rPr lang="en-US" dirty="0" smtClean="0">
                <a:hlinkClick r:id="rId3"/>
              </a:rPr>
              <a:t>inn.org/about</a:t>
            </a:r>
            <a:endParaRPr lang="en-US" dirty="0"/>
          </a:p>
          <a:p>
            <a:endParaRPr lang="en-US" dirty="0"/>
          </a:p>
          <a:p>
            <a:pPr marL="0" indent="0">
              <a:buNone/>
            </a:pPr>
            <a:r>
              <a:rPr lang="en-US" dirty="0"/>
              <a:t>Positive </a:t>
            </a:r>
            <a:r>
              <a:rPr lang="en-US" dirty="0" smtClean="0"/>
              <a:t>networks </a:t>
            </a:r>
            <a:r>
              <a:rPr lang="en-US" dirty="0"/>
              <a:t>of media and NGOS, citizens journalists.</a:t>
            </a:r>
          </a:p>
          <a:p>
            <a:pPr marL="0" indent="0">
              <a:buNone/>
            </a:pPr>
            <a:endParaRPr lang="en-US" dirty="0"/>
          </a:p>
        </p:txBody>
      </p:sp>
    </p:spTree>
    <p:extLst>
      <p:ext uri="{BB962C8B-B14F-4D97-AF65-F5344CB8AC3E}">
        <p14:creationId xmlns:p14="http://schemas.microsoft.com/office/powerpoint/2010/main" val="288895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1435326"/>
            <a:ext cx="8839200" cy="5422674"/>
          </a:xfrm>
        </p:spPr>
        <p:txBody>
          <a:bodyPr/>
          <a:lstStyle/>
          <a:p>
            <a:pPr marL="0" indent="0">
              <a:buNone/>
            </a:pPr>
            <a:r>
              <a:rPr lang="en-US" i="1" dirty="0" smtClean="0">
                <a:effectLst/>
              </a:rPr>
              <a:t>The Global Muckraker</a:t>
            </a:r>
          </a:p>
          <a:p>
            <a:pPr marL="0" indent="0">
              <a:buNone/>
            </a:pPr>
            <a:endParaRPr lang="en-US" dirty="0" smtClean="0">
              <a:effectLst/>
            </a:endParaRPr>
          </a:p>
          <a:p>
            <a:pPr marL="0" indent="0">
              <a:buNone/>
            </a:pPr>
            <a:r>
              <a:rPr lang="en-US" dirty="0" smtClean="0">
                <a:effectLst/>
              </a:rPr>
              <a:t>NPR: “Massive </a:t>
            </a:r>
            <a:r>
              <a:rPr lang="en-US" dirty="0">
                <a:effectLst/>
              </a:rPr>
              <a:t>Document Leak Reveals Offshore Accounts Of World </a:t>
            </a:r>
            <a:r>
              <a:rPr lang="en-US" dirty="0" smtClean="0">
                <a:effectLst/>
              </a:rPr>
              <a:t>Leaders”</a:t>
            </a:r>
            <a:endParaRPr lang="en-US" dirty="0">
              <a:effectLst/>
            </a:endParaRPr>
          </a:p>
          <a:p>
            <a:pPr marL="0" indent="0">
              <a:buNone/>
            </a:pPr>
            <a:r>
              <a:rPr lang="en-US" u="sng" dirty="0" smtClean="0"/>
              <a:t>The </a:t>
            </a:r>
            <a:r>
              <a:rPr lang="en-US" u="sng" dirty="0"/>
              <a:t>Panama papers</a:t>
            </a:r>
          </a:p>
          <a:p>
            <a:pPr marL="0" indent="0">
              <a:buNone/>
            </a:pPr>
            <a:endParaRPr lang="en-US" dirty="0" smtClean="0">
              <a:hlinkClick r:id="rId3"/>
            </a:endParaRPr>
          </a:p>
          <a:p>
            <a:pPr marL="0" indent="0">
              <a:buNone/>
            </a:pPr>
            <a:endParaRPr lang="en-US" sz="2800" dirty="0">
              <a:hlinkClick r:id="rId3"/>
            </a:endParaRPr>
          </a:p>
          <a:p>
            <a:pPr marL="0" indent="0">
              <a:buNone/>
            </a:pPr>
            <a:endParaRPr lang="en-US" sz="2800" dirty="0">
              <a:hlinkClick r:id="rId3"/>
            </a:endParaRPr>
          </a:p>
          <a:p>
            <a:pPr marL="0" indent="0">
              <a:buNone/>
            </a:pPr>
            <a:r>
              <a:rPr lang="en-US" sz="1800" dirty="0" smtClean="0">
                <a:hlinkClick r:id="rId3"/>
              </a:rPr>
              <a:t>http</a:t>
            </a:r>
            <a:r>
              <a:rPr lang="en-US" sz="1800" dirty="0">
                <a:hlinkClick r:id="rId3"/>
              </a:rPr>
              <a:t>://</a:t>
            </a:r>
            <a:r>
              <a:rPr lang="en-US" sz="1800" dirty="0" smtClean="0">
                <a:hlinkClick r:id="rId3"/>
              </a:rPr>
              <a:t>www.npr.org/sections/thetwo-way/2016/04/03/472889872/massive-document-leak-reveals-offshore-accounts-of-world-leaders</a:t>
            </a:r>
            <a:endParaRPr lang="en-US" sz="1800" dirty="0" smtClean="0"/>
          </a:p>
          <a:p>
            <a:endParaRPr lang="en-US" dirty="0"/>
          </a:p>
        </p:txBody>
      </p:sp>
      <p:pic>
        <p:nvPicPr>
          <p:cNvPr id="21506" name="Picture 2" descr="Russian President Vladimir Putin during a joint press conference with his Finnish counterpart following their meeting outside Moscow on March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810000"/>
            <a:ext cx="2362200" cy="1825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ternational Consortium of Investigative Journali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4856"/>
            <a:ext cx="8077200" cy="92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214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useful context</a:t>
            </a:r>
            <a:endParaRPr lang="en-US" dirty="0"/>
          </a:p>
        </p:txBody>
      </p:sp>
      <p:sp>
        <p:nvSpPr>
          <p:cNvPr id="3" name="Content Placeholder 2"/>
          <p:cNvSpPr>
            <a:spLocks noGrp="1"/>
          </p:cNvSpPr>
          <p:nvPr>
            <p:ph idx="1"/>
          </p:nvPr>
        </p:nvSpPr>
        <p:spPr/>
        <p:txBody>
          <a:bodyPr/>
          <a:lstStyle/>
          <a:p>
            <a:r>
              <a:rPr lang="en-US" dirty="0">
                <a:hlinkClick r:id="rId3"/>
              </a:rPr>
              <a:t>http://</a:t>
            </a:r>
            <a:r>
              <a:rPr lang="en-US" dirty="0" smtClean="0">
                <a:hlinkClick r:id="rId3"/>
              </a:rPr>
              <a:t>www.theguardian.com/news/2016/apr/03/what-you-need-to-know-about-the-panama-papers</a:t>
            </a:r>
            <a:endParaRPr lang="en-US" dirty="0" smtClean="0"/>
          </a:p>
          <a:p>
            <a:endParaRPr lang="en-US" dirty="0"/>
          </a:p>
        </p:txBody>
      </p:sp>
    </p:spTree>
    <p:extLst>
      <p:ext uri="{BB962C8B-B14F-4D97-AF65-F5344CB8AC3E}">
        <p14:creationId xmlns:p14="http://schemas.microsoft.com/office/powerpoint/2010/main" val="3071898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955802"/>
          </a:xfrm>
        </p:spPr>
        <p:txBody>
          <a:bodyPr/>
          <a:lstStyle/>
          <a:p>
            <a:r>
              <a:rPr lang="en-US" sz="3600" dirty="0" smtClean="0"/>
              <a:t>New Guides for Global </a:t>
            </a:r>
            <a:r>
              <a:rPr lang="en-US" sz="3600" dirty="0"/>
              <a:t>Issues</a:t>
            </a:r>
          </a:p>
        </p:txBody>
      </p:sp>
      <p:sp>
        <p:nvSpPr>
          <p:cNvPr id="3" name="Content Placeholder 2"/>
          <p:cNvSpPr>
            <a:spLocks noGrp="1"/>
          </p:cNvSpPr>
          <p:nvPr>
            <p:ph idx="1"/>
          </p:nvPr>
        </p:nvSpPr>
        <p:spPr/>
        <p:txBody>
          <a:bodyPr/>
          <a:lstStyle/>
          <a:p>
            <a:pPr marL="0" indent="0">
              <a:buNone/>
            </a:pPr>
            <a:r>
              <a:rPr lang="en-US" dirty="0"/>
              <a:t>1. </a:t>
            </a:r>
            <a:r>
              <a:rPr lang="en-US" sz="3600" dirty="0"/>
              <a:t>How to cover terrorism:</a:t>
            </a:r>
          </a:p>
          <a:p>
            <a:pPr marL="0" indent="0">
              <a:buNone/>
            </a:pPr>
            <a:r>
              <a:rPr lang="en-US" sz="3600" dirty="0" smtClean="0"/>
              <a:t>2</a:t>
            </a:r>
            <a:r>
              <a:rPr lang="en-US" sz="3600" dirty="0"/>
              <a:t>. </a:t>
            </a:r>
            <a:r>
              <a:rPr lang="en-US" sz="3600" dirty="0" smtClean="0"/>
              <a:t>Refuges</a:t>
            </a:r>
            <a:endParaRPr lang="en-US" sz="3600" dirty="0"/>
          </a:p>
          <a:p>
            <a:pPr marL="0" indent="0">
              <a:buNone/>
            </a:pPr>
            <a:r>
              <a:rPr lang="en-US" sz="3600" dirty="0" smtClean="0"/>
              <a:t>3</a:t>
            </a:r>
            <a:r>
              <a:rPr lang="en-US" sz="3600" dirty="0"/>
              <a:t>. </a:t>
            </a:r>
            <a:r>
              <a:rPr lang="en-US" sz="3600" dirty="0" smtClean="0"/>
              <a:t>Hate speech</a:t>
            </a:r>
          </a:p>
          <a:p>
            <a:pPr marL="0" indent="0">
              <a:buNone/>
            </a:pPr>
            <a:r>
              <a:rPr lang="en-US" sz="3600" dirty="0" smtClean="0"/>
              <a:t>4. Climate change</a:t>
            </a:r>
            <a:endParaRPr lang="en-US" dirty="0"/>
          </a:p>
        </p:txBody>
      </p:sp>
      <p:pic>
        <p:nvPicPr>
          <p:cNvPr id="4" name="Picture 2" descr="2M je suis Charlie - Bruxelles, 11 janvier 2015 - Patrick Marioné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648200"/>
            <a:ext cx="4191000" cy="184931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5" name="Picture 2" descr="Moving Stories - International Review of How Media Cover Mig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314" y="2127493"/>
            <a:ext cx="2514600" cy="252070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6" name="Content Placeholder 3"/>
          <p:cNvPicPr>
            <a:picLocks noChangeAspect="1"/>
          </p:cNvPicPr>
          <p:nvPr/>
        </p:nvPicPr>
        <p:blipFill>
          <a:blip r:embed="rId5"/>
          <a:stretch>
            <a:fillRect/>
          </a:stretch>
        </p:blipFill>
        <p:spPr bwMode="auto">
          <a:xfrm>
            <a:off x="457200" y="4718828"/>
            <a:ext cx="3207341" cy="1708054"/>
          </a:xfrm>
          <a:prstGeom prst="rect">
            <a:avLst/>
          </a:prstGeom>
          <a:noFill/>
          <a:ln w="9525">
            <a:noFill/>
            <a:miter lim="800000"/>
            <a:headEnd/>
            <a:tailEnd/>
          </a:ln>
          <a:effectLst/>
        </p:spPr>
      </p:pic>
    </p:spTree>
    <p:extLst>
      <p:ext uri="{BB962C8B-B14F-4D97-AF65-F5344CB8AC3E}">
        <p14:creationId xmlns:p14="http://schemas.microsoft.com/office/powerpoint/2010/main" val="13949936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484187"/>
          </a:xfrm>
        </p:spPr>
        <p:txBody>
          <a:bodyPr/>
          <a:lstStyle/>
          <a:p>
            <a:r>
              <a:rPr lang="en-US" dirty="0" smtClean="0"/>
              <a:t>Guides</a:t>
            </a:r>
            <a:endParaRPr lang="en-US" dirty="0"/>
          </a:p>
        </p:txBody>
      </p:sp>
      <p:sp>
        <p:nvSpPr>
          <p:cNvPr id="3" name="Content Placeholder 2"/>
          <p:cNvSpPr>
            <a:spLocks noGrp="1"/>
          </p:cNvSpPr>
          <p:nvPr>
            <p:ph idx="1"/>
          </p:nvPr>
        </p:nvSpPr>
        <p:spPr>
          <a:xfrm>
            <a:off x="758825" y="5134197"/>
            <a:ext cx="8229600" cy="2038826"/>
          </a:xfrm>
        </p:spPr>
        <p:txBody>
          <a:bodyPr/>
          <a:lstStyle/>
          <a:p>
            <a:endParaRPr lang="en-US" sz="1800" dirty="0" smtClean="0">
              <a:hlinkClick r:id="rId3"/>
            </a:endParaRPr>
          </a:p>
          <a:p>
            <a:endParaRPr lang="en-US" sz="1800" dirty="0">
              <a:hlinkClick r:id="rId3"/>
            </a:endParaRPr>
          </a:p>
          <a:p>
            <a:endParaRPr lang="en-US" dirty="0">
              <a:effectLst/>
            </a:endParaRPr>
          </a:p>
          <a:p>
            <a:endParaRPr lang="en-US" dirty="0"/>
          </a:p>
        </p:txBody>
      </p:sp>
      <p:pic>
        <p:nvPicPr>
          <p:cNvPr id="2050" name="Picture 2" descr="https://media2.wnyc.org/i/800/800/l/80/1/OTM_Consumer_Handbook_TerrorismEdition_14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43" y="1066800"/>
            <a:ext cx="8525782"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703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What is GME?</a:t>
            </a:r>
          </a:p>
        </p:txBody>
      </p:sp>
      <p:sp>
        <p:nvSpPr>
          <p:cNvPr id="3" name="Content Placeholder 2"/>
          <p:cNvSpPr>
            <a:spLocks noGrp="1"/>
          </p:cNvSpPr>
          <p:nvPr>
            <p:ph idx="1"/>
          </p:nvPr>
        </p:nvSpPr>
        <p:spPr>
          <a:xfrm>
            <a:off x="457200" y="1417638"/>
            <a:ext cx="8229600" cy="5211762"/>
          </a:xfrm>
        </p:spPr>
        <p:txBody>
          <a:bodyPr/>
          <a:lstStyle/>
          <a:p>
            <a:pPr marL="0" indent="0">
              <a:buNone/>
            </a:pPr>
            <a:r>
              <a:rPr lang="en-US" dirty="0" smtClean="0"/>
              <a:t>1</a:t>
            </a:r>
            <a:r>
              <a:rPr lang="en-US" dirty="0"/>
              <a:t>. Articulate </a:t>
            </a:r>
            <a:r>
              <a:rPr lang="en-US" b="1" dirty="0"/>
              <a:t>norms</a:t>
            </a:r>
            <a:r>
              <a:rPr lang="en-US" dirty="0"/>
              <a:t> of media now global in content, reach, and impact.</a:t>
            </a:r>
          </a:p>
          <a:p>
            <a:pPr marL="514350" indent="-514350">
              <a:buAutoNum type="arabicPeriod"/>
            </a:pPr>
            <a:endParaRPr lang="en-US" dirty="0"/>
          </a:p>
          <a:p>
            <a:pPr marL="0" indent="0">
              <a:buNone/>
            </a:pPr>
            <a:r>
              <a:rPr lang="en-US" dirty="0"/>
              <a:t>2. Articulate new </a:t>
            </a:r>
            <a:r>
              <a:rPr lang="en-US" b="1" dirty="0"/>
              <a:t>ways of practice</a:t>
            </a:r>
            <a:r>
              <a:rPr lang="en-US" dirty="0"/>
              <a:t>, especially for global issues</a:t>
            </a:r>
          </a:p>
          <a:p>
            <a:pPr marL="0" indent="0">
              <a:buNone/>
            </a:pPr>
            <a:endParaRPr lang="en-US" dirty="0" smtClean="0"/>
          </a:p>
          <a:p>
            <a:pPr marL="0" indent="0">
              <a:buNone/>
            </a:pPr>
            <a:r>
              <a:rPr lang="en-US" dirty="0" smtClean="0"/>
              <a:t>Aim</a:t>
            </a:r>
            <a:r>
              <a:rPr lang="en-US" dirty="0"/>
              <a:t>: </a:t>
            </a:r>
            <a:r>
              <a:rPr lang="en-US" dirty="0" smtClean="0"/>
              <a:t>Reform/replace non-global </a:t>
            </a:r>
            <a:r>
              <a:rPr lang="en-US" dirty="0"/>
              <a:t>ethics</a:t>
            </a:r>
            <a:r>
              <a:rPr lang="en-US" dirty="0" smtClean="0"/>
              <a:t>.</a:t>
            </a:r>
          </a:p>
          <a:p>
            <a:pPr marL="0" indent="0">
              <a:buNone/>
            </a:pPr>
            <a:r>
              <a:rPr lang="en-US" dirty="0" smtClean="0"/>
              <a:t>Not just “normalizing” existing ethics.</a:t>
            </a:r>
            <a:endParaRPr lang="en-US" dirty="0"/>
          </a:p>
          <a:p>
            <a:pPr marL="0" indent="0">
              <a:buNone/>
            </a:pPr>
            <a:endParaRPr lang="en-US" b="1" dirty="0"/>
          </a:p>
          <a:p>
            <a:pPr marL="0" indent="0">
              <a:buNone/>
            </a:pPr>
            <a:endParaRPr lang="en-US" sz="2800" dirty="0"/>
          </a:p>
        </p:txBody>
      </p:sp>
    </p:spTree>
    <p:extLst>
      <p:ext uri="{BB962C8B-B14F-4D97-AF65-F5344CB8AC3E}">
        <p14:creationId xmlns:p14="http://schemas.microsoft.com/office/powerpoint/2010/main" val="243191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1014413"/>
          </a:xfrm>
        </p:spPr>
        <p:txBody>
          <a:bodyPr/>
          <a:lstStyle/>
          <a:p>
            <a:r>
              <a:rPr lang="en-US" dirty="0" smtClean="0"/>
              <a:t>Part 3: Things we can do</a:t>
            </a:r>
            <a:endParaRPr lang="en-US" dirty="0"/>
          </a:p>
        </p:txBody>
      </p:sp>
      <p:sp>
        <p:nvSpPr>
          <p:cNvPr id="3" name="Content Placeholder 2"/>
          <p:cNvSpPr>
            <a:spLocks noGrp="1"/>
          </p:cNvSpPr>
          <p:nvPr>
            <p:ph idx="1"/>
          </p:nvPr>
        </p:nvSpPr>
        <p:spPr>
          <a:xfrm>
            <a:off x="457200" y="1319213"/>
            <a:ext cx="8229600" cy="5555116"/>
          </a:xfrm>
        </p:spPr>
        <p:txBody>
          <a:bodyPr/>
          <a:lstStyle/>
          <a:p>
            <a:pPr marL="0" indent="0">
              <a:buNone/>
            </a:pPr>
            <a:r>
              <a:rPr lang="en-US" dirty="0" smtClean="0"/>
              <a:t>1. A </a:t>
            </a:r>
            <a:r>
              <a:rPr lang="en-US" dirty="0"/>
              <a:t>Global Journalist’s Resource?</a:t>
            </a:r>
          </a:p>
          <a:p>
            <a:pPr marL="0" indent="0">
              <a:buNone/>
            </a:pPr>
            <a:endParaRPr lang="en-US" sz="2400" dirty="0" smtClean="0">
              <a:hlinkClick r:id="rId3"/>
            </a:endParaRPr>
          </a:p>
          <a:p>
            <a:pPr marL="0" indent="0">
              <a:buNone/>
            </a:pPr>
            <a:endParaRPr lang="en-US" sz="2400" dirty="0" smtClean="0">
              <a:hlinkClick r:id="rId3"/>
            </a:endParaRPr>
          </a:p>
          <a:p>
            <a:pPr marL="0" indent="0">
              <a:buNone/>
            </a:pPr>
            <a:r>
              <a:rPr lang="en-US" dirty="0" smtClean="0"/>
              <a:t>2. Global Fact-Checking</a:t>
            </a:r>
            <a:r>
              <a:rPr lang="en-US" dirty="0" smtClean="0">
                <a:hlinkClick r:id="rId4"/>
              </a:rPr>
              <a:t> </a:t>
            </a:r>
            <a:r>
              <a:rPr lang="en-US" sz="2000" dirty="0" smtClean="0">
                <a:hlinkClick r:id="rId5"/>
              </a:rPr>
              <a:t>http</a:t>
            </a:r>
            <a:r>
              <a:rPr lang="en-US" sz="2000" dirty="0">
                <a:hlinkClick r:id="rId5"/>
              </a:rPr>
              <a:t>://</a:t>
            </a:r>
            <a:r>
              <a:rPr lang="en-US" sz="2000" dirty="0" smtClean="0">
                <a:hlinkClick r:id="rId5"/>
              </a:rPr>
              <a:t>niemanreports.org/articles/the-future-of-political-fact-checking</a:t>
            </a:r>
            <a:endParaRPr lang="en-US" sz="2000" dirty="0" smtClean="0"/>
          </a:p>
          <a:p>
            <a:pPr marL="0" indent="0">
              <a:buNone/>
            </a:pPr>
            <a:endParaRPr lang="en-US" sz="2000" dirty="0" smtClean="0"/>
          </a:p>
          <a:p>
            <a:pPr marL="0" indent="0">
              <a:buNone/>
            </a:pPr>
            <a:r>
              <a:rPr lang="en-US" dirty="0" smtClean="0"/>
              <a:t>3. Pilots that test guides</a:t>
            </a:r>
          </a:p>
          <a:p>
            <a:pPr marL="0" indent="0">
              <a:buNone/>
            </a:pPr>
            <a:endParaRPr lang="en-US" dirty="0" smtClean="0"/>
          </a:p>
          <a:p>
            <a:pPr marL="0" indent="0">
              <a:buNone/>
            </a:pPr>
            <a:r>
              <a:rPr lang="en-US" dirty="0" smtClean="0"/>
              <a:t>4. Seven other things!</a:t>
            </a:r>
            <a:endParaRPr lang="en-US" dirty="0"/>
          </a:p>
        </p:txBody>
      </p:sp>
      <p:pic>
        <p:nvPicPr>
          <p:cNvPr id="9220" name="Picture 4" descr="Journalist's Resour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50" y="1905000"/>
            <a:ext cx="42862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olitifact founder Bill Adair wants to integrate live debates with the results of real-time fact-check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7543" y="5029200"/>
            <a:ext cx="3298371"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210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consciousness-networks? </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buNone/>
            </a:pPr>
            <a:r>
              <a:rPr lang="en-US" dirty="0"/>
              <a:t>In </a:t>
            </a:r>
            <a:r>
              <a:rPr lang="en-US" dirty="0" smtClean="0"/>
              <a:t>complex </a:t>
            </a:r>
            <a:r>
              <a:rPr lang="en-US" dirty="0"/>
              <a:t>media world</a:t>
            </a:r>
            <a:r>
              <a:rPr lang="en-US" dirty="0" smtClean="0"/>
              <a:t>, only </a:t>
            </a:r>
            <a:r>
              <a:rPr lang="en-US" dirty="0"/>
              <a:t>working on a range of areas from </a:t>
            </a:r>
            <a:r>
              <a:rPr lang="en-US" dirty="0" smtClean="0"/>
              <a:t>education can </a:t>
            </a:r>
            <a:r>
              <a:rPr lang="en-US" dirty="0"/>
              <a:t>create </a:t>
            </a:r>
            <a:r>
              <a:rPr lang="en-US" dirty="0" smtClean="0"/>
              <a:t>(and sustain) </a:t>
            </a:r>
            <a:r>
              <a:rPr lang="en-US" dirty="0" smtClean="0">
                <a:solidFill>
                  <a:srgbClr val="FF0000"/>
                </a:solidFill>
              </a:rPr>
              <a:t>a </a:t>
            </a:r>
            <a:r>
              <a:rPr lang="en-US" dirty="0">
                <a:solidFill>
                  <a:srgbClr val="FF0000"/>
                </a:solidFill>
              </a:rPr>
              <a:t>core of ethical journalism </a:t>
            </a:r>
            <a:r>
              <a:rPr lang="en-US" dirty="0"/>
              <a:t>sufficient to counteract the forces of unethical media. </a:t>
            </a:r>
          </a:p>
        </p:txBody>
      </p:sp>
    </p:spTree>
    <p:extLst>
      <p:ext uri="{BB962C8B-B14F-4D97-AF65-F5344CB8AC3E}">
        <p14:creationId xmlns:p14="http://schemas.microsoft.com/office/powerpoint/2010/main" val="288102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far can GME go?</a:t>
            </a:r>
          </a:p>
        </p:txBody>
      </p:sp>
      <p:sp>
        <p:nvSpPr>
          <p:cNvPr id="3" name="Content Placeholder 2"/>
          <p:cNvSpPr>
            <a:spLocks noGrp="1"/>
          </p:cNvSpPr>
          <p:nvPr>
            <p:ph idx="1"/>
          </p:nvPr>
        </p:nvSpPr>
        <p:spPr>
          <a:xfrm>
            <a:off x="457200" y="1600200"/>
            <a:ext cx="8229600" cy="5029200"/>
          </a:xfrm>
        </p:spPr>
        <p:txBody>
          <a:bodyPr/>
          <a:lstStyle/>
          <a:p>
            <a:pPr marL="0" indent="0">
              <a:buNone/>
            </a:pPr>
            <a:r>
              <a:rPr lang="en-US" sz="2800" dirty="0"/>
              <a:t>What does “realization’ mean?</a:t>
            </a:r>
          </a:p>
          <a:p>
            <a:pPr marL="0" indent="0">
              <a:buNone/>
            </a:pPr>
            <a:r>
              <a:rPr lang="en-US" sz="2800" dirty="0"/>
              <a:t>Endorsement by journalists: hree stages.</a:t>
            </a:r>
          </a:p>
          <a:p>
            <a:pPr marL="0" indent="0">
              <a:buNone/>
              <a:defRPr/>
            </a:pPr>
            <a:r>
              <a:rPr lang="en-US" sz="2800" dirty="0"/>
              <a:t>How develop the project?</a:t>
            </a:r>
          </a:p>
          <a:p>
            <a:pPr marL="0" indent="0">
              <a:buNone/>
              <a:defRPr/>
            </a:pPr>
            <a:r>
              <a:rPr lang="en-US" sz="2800" i="1" dirty="0"/>
              <a:t>*Dialogue across borders</a:t>
            </a:r>
          </a:p>
          <a:p>
            <a:pPr marL="0" indent="0">
              <a:buNone/>
              <a:defRPr/>
            </a:pPr>
            <a:endParaRPr lang="en-US" sz="2800" i="1" dirty="0"/>
          </a:p>
          <a:p>
            <a:pPr marL="0" indent="0">
              <a:buNone/>
              <a:defRPr/>
            </a:pPr>
            <a:r>
              <a:rPr lang="en-US" sz="2800" i="1" dirty="0"/>
              <a:t>Stage 1: inject ideas into public discourse</a:t>
            </a:r>
          </a:p>
          <a:p>
            <a:pPr marL="0" indent="0">
              <a:buNone/>
              <a:defRPr/>
            </a:pPr>
            <a:r>
              <a:rPr lang="en-US" sz="2800" i="1" dirty="0"/>
              <a:t>Stage 2: Codifying principles</a:t>
            </a:r>
          </a:p>
          <a:p>
            <a:pPr marL="0" indent="0">
              <a:buNone/>
              <a:defRPr/>
            </a:pPr>
            <a:r>
              <a:rPr lang="en-US" sz="2800" i="1" dirty="0"/>
              <a:t>Stage 3: Completing the revolution</a:t>
            </a:r>
          </a:p>
          <a:p>
            <a:pPr marL="0" indent="0">
              <a:buNone/>
            </a:pPr>
            <a:endParaRPr lang="en-US" sz="2800" dirty="0"/>
          </a:p>
        </p:txBody>
      </p:sp>
    </p:spTree>
    <p:extLst>
      <p:ext uri="{BB962C8B-B14F-4D97-AF65-F5344CB8AC3E}">
        <p14:creationId xmlns:p14="http://schemas.microsoft.com/office/powerpoint/2010/main" val="4238193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457200" y="0"/>
            <a:ext cx="8229600" cy="152400"/>
          </a:xfrm>
        </p:spPr>
        <p:txBody>
          <a:bodyPr/>
          <a:lstStyle/>
          <a:p>
            <a:pPr eaLnBrk="1" hangingPunct="1">
              <a:defRPr/>
            </a:pPr>
            <a:r>
              <a:rPr lang="en-CA" sz="3600" i="1" dirty="0"/>
              <a:t/>
            </a:r>
            <a:br>
              <a:rPr lang="en-CA" sz="3600" i="1" dirty="0"/>
            </a:br>
            <a:endParaRPr lang="en-US" sz="3600" dirty="0"/>
          </a:p>
        </p:txBody>
      </p:sp>
      <p:sp>
        <p:nvSpPr>
          <p:cNvPr id="352259" name="Rectangle 3"/>
          <p:cNvSpPr>
            <a:spLocks noGrp="1" noChangeArrowheads="1"/>
          </p:cNvSpPr>
          <p:nvPr>
            <p:ph type="body" idx="1"/>
          </p:nvPr>
        </p:nvSpPr>
        <p:spPr>
          <a:xfrm>
            <a:off x="0" y="0"/>
            <a:ext cx="9220200" cy="6705600"/>
          </a:xfrm>
        </p:spPr>
        <p:txBody>
          <a:bodyPr/>
          <a:lstStyle/>
          <a:p>
            <a:pPr algn="ctr" eaLnBrk="1" hangingPunct="1">
              <a:buFont typeface="Wingdings" panose="05000000000000000000" pitchFamily="2" charset="2"/>
              <a:buNone/>
              <a:defRPr/>
            </a:pPr>
            <a:endParaRPr lang="en-CA" sz="2800" dirty="0"/>
          </a:p>
          <a:p>
            <a:pPr algn="ctr" eaLnBrk="1" hangingPunct="1">
              <a:buFont typeface="Wingdings" panose="05000000000000000000" pitchFamily="2" charset="2"/>
              <a:buNone/>
              <a:defRPr/>
            </a:pPr>
            <a:endParaRPr lang="en-CA" sz="4000" dirty="0"/>
          </a:p>
          <a:p>
            <a:pPr algn="ctr" eaLnBrk="1" hangingPunct="1">
              <a:buFont typeface="Wingdings" panose="05000000000000000000" pitchFamily="2" charset="2"/>
              <a:buNone/>
              <a:defRPr/>
            </a:pPr>
            <a:endParaRPr lang="en-CA" sz="1400" dirty="0">
              <a:effectLst/>
            </a:endParaRPr>
          </a:p>
          <a:p>
            <a:pPr algn="ctr" eaLnBrk="1" hangingPunct="1">
              <a:buFont typeface="Wingdings" panose="05000000000000000000" pitchFamily="2" charset="2"/>
              <a:buNone/>
              <a:defRPr/>
            </a:pPr>
            <a:endParaRPr lang="en-CA" sz="1400" dirty="0">
              <a:effectLst/>
            </a:endParaRPr>
          </a:p>
          <a:p>
            <a:pPr algn="ctr" eaLnBrk="1" hangingPunct="1">
              <a:buFont typeface="Wingdings" panose="05000000000000000000" pitchFamily="2" charset="2"/>
              <a:buNone/>
              <a:defRPr/>
            </a:pPr>
            <a:endParaRPr lang="en-CA" sz="1400" dirty="0">
              <a:effectLst/>
            </a:endParaRPr>
          </a:p>
          <a:p>
            <a:pPr algn="ctr" eaLnBrk="1" hangingPunct="1">
              <a:buFont typeface="Wingdings" panose="05000000000000000000" pitchFamily="2" charset="2"/>
              <a:buNone/>
              <a:defRPr/>
            </a:pPr>
            <a:endParaRPr lang="en-CA" sz="1400" dirty="0">
              <a:effectLst/>
            </a:endParaRPr>
          </a:p>
          <a:p>
            <a:pPr algn="ctr" eaLnBrk="1" hangingPunct="1">
              <a:buFont typeface="Wingdings" panose="05000000000000000000" pitchFamily="2" charset="2"/>
              <a:buNone/>
              <a:defRPr/>
            </a:pPr>
            <a:endParaRPr lang="en-CA" sz="1400" dirty="0">
              <a:effectLst/>
            </a:endParaRPr>
          </a:p>
          <a:p>
            <a:pPr algn="ctr" eaLnBrk="1" hangingPunct="1">
              <a:buFont typeface="Wingdings" panose="05000000000000000000" pitchFamily="2" charset="2"/>
              <a:buNone/>
              <a:defRPr/>
            </a:pPr>
            <a:endParaRPr lang="en-CA" sz="1400" dirty="0">
              <a:effectLst/>
            </a:endParaRPr>
          </a:p>
          <a:p>
            <a:pPr algn="ctr" eaLnBrk="1" hangingPunct="1">
              <a:buNone/>
              <a:defRPr/>
            </a:pPr>
            <a:endParaRPr lang="en-CA" sz="1400" dirty="0">
              <a:effectLst/>
            </a:endParaRPr>
          </a:p>
          <a:p>
            <a:pPr algn="ctr" eaLnBrk="1" hangingPunct="1">
              <a:buNone/>
              <a:defRPr/>
            </a:pPr>
            <a:r>
              <a:rPr lang="en-CA" sz="4000" dirty="0">
                <a:effectLst/>
              </a:rPr>
              <a:t>Thank You!</a:t>
            </a:r>
          </a:p>
          <a:p>
            <a:r>
              <a:rPr lang="en-US" b="1" dirty="0">
                <a:effectLst/>
              </a:rPr>
              <a:t> </a:t>
            </a:r>
            <a:r>
              <a:rPr lang="en-US" sz="2000" b="1" dirty="0">
                <a:effectLst/>
              </a:rPr>
              <a:t>Web:</a:t>
            </a:r>
            <a:r>
              <a:rPr lang="en-US" sz="2000" dirty="0">
                <a:effectLst/>
              </a:rPr>
              <a:t> </a:t>
            </a:r>
            <a:r>
              <a:rPr lang="en-US" sz="2000" u="sng" dirty="0">
                <a:effectLst/>
                <a:hlinkClick r:id="rId4"/>
              </a:rPr>
              <a:t>www.mediamorals.org</a:t>
            </a:r>
            <a:r>
              <a:rPr lang="en-US" sz="2000" dirty="0">
                <a:effectLst/>
              </a:rPr>
              <a:t>  </a:t>
            </a:r>
            <a:r>
              <a:rPr lang="en-US" sz="2000" b="1" dirty="0">
                <a:effectLst/>
              </a:rPr>
              <a:t>Twitter:</a:t>
            </a:r>
            <a:r>
              <a:rPr lang="en-US" sz="2000" dirty="0">
                <a:effectLst/>
              </a:rPr>
              <a:t> @StephenJAWard   </a:t>
            </a:r>
            <a:r>
              <a:rPr lang="en-US" sz="2000" b="1" dirty="0">
                <a:effectLst/>
              </a:rPr>
              <a:t>Email:</a:t>
            </a:r>
            <a:r>
              <a:rPr lang="en-US" sz="2000" dirty="0">
                <a:effectLst/>
              </a:rPr>
              <a:t> </a:t>
            </a:r>
            <a:r>
              <a:rPr lang="en-US" sz="2000" u="sng" dirty="0">
                <a:effectLst/>
                <a:hlinkClick r:id="rId5"/>
              </a:rPr>
              <a:t>sjward2@wisc.edu</a:t>
            </a:r>
            <a:r>
              <a:rPr lang="en-US" sz="2000" u="sng" dirty="0">
                <a:effectLst/>
              </a:rPr>
              <a:t> </a:t>
            </a:r>
            <a:r>
              <a:rPr lang="en-US" sz="2000" dirty="0">
                <a:effectLst/>
              </a:rPr>
              <a:t>Facebook: </a:t>
            </a:r>
            <a:r>
              <a:rPr lang="en-US" sz="2000" u="sng" dirty="0">
                <a:effectLst/>
                <a:hlinkClick r:id="rId6"/>
              </a:rPr>
              <a:t>www.facebook.com/stephen.ward27</a:t>
            </a:r>
            <a:endParaRPr lang="en-US" dirty="0">
              <a:effectLst/>
            </a:endParaRPr>
          </a:p>
          <a:p>
            <a:pPr algn="ctr" eaLnBrk="1" hangingPunct="1">
              <a:buNone/>
              <a:defRPr/>
            </a:pPr>
            <a:endParaRPr lang="en-CA" sz="2400" i="1" dirty="0">
              <a:effectLst/>
            </a:endParaRPr>
          </a:p>
          <a:p>
            <a:pPr algn="ctr" eaLnBrk="1" hangingPunct="1">
              <a:buNone/>
              <a:defRPr/>
            </a:pPr>
            <a:endParaRPr lang="en-CA" sz="3600" i="1" dirty="0">
              <a:effectLst/>
            </a:endParaRPr>
          </a:p>
          <a:p>
            <a:pPr algn="ctr" eaLnBrk="1" hangingPunct="1">
              <a:buNone/>
              <a:defRPr/>
            </a:pPr>
            <a:endParaRPr lang="en-CA" sz="2400" dirty="0">
              <a:effectLst/>
            </a:endParaRPr>
          </a:p>
          <a:p>
            <a:pPr eaLnBrk="1" hangingPunct="1">
              <a:buFont typeface="Wingdings" panose="05000000000000000000" pitchFamily="2" charset="2"/>
              <a:buNone/>
              <a:defRPr/>
            </a:pPr>
            <a:endParaRPr lang="en-CA" sz="1800" dirty="0"/>
          </a:p>
          <a:p>
            <a:pPr eaLnBrk="1" hangingPunct="1">
              <a:buFont typeface="Wingdings" panose="05000000000000000000" pitchFamily="2" charset="2"/>
              <a:buNone/>
              <a:defRPr/>
            </a:pPr>
            <a:endParaRPr lang="en-CA" sz="1400" dirty="0"/>
          </a:p>
        </p:txBody>
      </p:sp>
      <p:pic>
        <p:nvPicPr>
          <p:cNvPr id="512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7443" y="1417529"/>
            <a:ext cx="43862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a:stretch>
            <a:fillRect/>
          </a:stretch>
        </p:blipFill>
        <p:spPr>
          <a:xfrm>
            <a:off x="152400" y="152400"/>
            <a:ext cx="4121253" cy="2408129"/>
          </a:xfrm>
          <a:prstGeom prst="rect">
            <a:avLst/>
          </a:prstGeom>
        </p:spPr>
      </p:pic>
      <p:pic>
        <p:nvPicPr>
          <p:cNvPr id="6" name="Content Placeholder 3"/>
          <p:cNvPicPr>
            <a:picLocks noChangeAspect="1"/>
          </p:cNvPicPr>
          <p:nvPr/>
        </p:nvPicPr>
        <p:blipFill>
          <a:blip r:embed="rId9"/>
          <a:stretch>
            <a:fillRect/>
          </a:stretch>
        </p:blipFill>
        <p:spPr bwMode="auto">
          <a:xfrm>
            <a:off x="6402614" y="4794249"/>
            <a:ext cx="2284186" cy="1933121"/>
          </a:xfrm>
          <a:prstGeom prst="rect">
            <a:avLst/>
          </a:prstGeom>
          <a:noFill/>
          <a:ln w="9525">
            <a:noFill/>
            <a:miter lim="800000"/>
            <a:headEnd/>
            <a:tailEnd/>
          </a:ln>
          <a:effectLst/>
        </p:spPr>
      </p:pic>
      <p:graphicFrame>
        <p:nvGraphicFramePr>
          <p:cNvPr id="2" name="Object 1"/>
          <p:cNvGraphicFramePr>
            <a:graphicFrameLocks noChangeAspect="1"/>
          </p:cNvGraphicFramePr>
          <p:nvPr>
            <p:extLst>
              <p:ext uri="{D42A27DB-BD31-4B8C-83A1-F6EECF244321}">
                <p14:modId xmlns:p14="http://schemas.microsoft.com/office/powerpoint/2010/main" val="1785767746"/>
              </p:ext>
            </p:extLst>
          </p:nvPr>
        </p:nvGraphicFramePr>
        <p:xfrm>
          <a:off x="446314" y="4794250"/>
          <a:ext cx="5956300" cy="1911350"/>
        </p:xfrm>
        <a:graphic>
          <a:graphicData uri="http://schemas.openxmlformats.org/presentationml/2006/ole">
            <mc:AlternateContent xmlns:mc="http://schemas.openxmlformats.org/markup-compatibility/2006">
              <mc:Choice xmlns:v="urn:schemas-microsoft-com:vml" Requires="v">
                <p:oleObj spid="_x0000_s1125" name="Document" r:id="rId11" imgW="5956042" imgH="1910770" progId="Word.Document.12">
                  <p:embed/>
                </p:oleObj>
              </mc:Choice>
              <mc:Fallback>
                <p:oleObj name="Document" r:id="rId11" imgW="5956042" imgH="1910770" progId="Word.Document.12">
                  <p:embed/>
                  <p:pic>
                    <p:nvPicPr>
                      <p:cNvPr id="0" name=""/>
                      <p:cNvPicPr/>
                      <p:nvPr/>
                    </p:nvPicPr>
                    <p:blipFill>
                      <a:blip r:embed="rId12"/>
                      <a:stretch>
                        <a:fillRect/>
                      </a:stretch>
                    </p:blipFill>
                    <p:spPr>
                      <a:xfrm>
                        <a:off x="446314" y="4794250"/>
                        <a:ext cx="5956300" cy="1911350"/>
                      </a:xfrm>
                      <a:prstGeom prst="rect">
                        <a:avLst/>
                      </a:prstGeom>
                    </p:spPr>
                  </p:pic>
                </p:oleObj>
              </mc:Fallback>
            </mc:AlternateContent>
          </a:graphicData>
        </a:graphic>
      </p:graphicFrame>
    </p:spTree>
    <p:extLst>
      <p:ext uri="{BB962C8B-B14F-4D97-AF65-F5344CB8AC3E}">
        <p14:creationId xmlns:p14="http://schemas.microsoft.com/office/powerpoint/2010/main" val="69995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GME</a:t>
            </a:r>
            <a:r>
              <a:rPr lang="en-US" dirty="0" smtClean="0"/>
              <a:t>? 4 Reasons</a:t>
            </a:r>
            <a:endParaRPr lang="en-US" dirty="0"/>
          </a:p>
        </p:txBody>
      </p:sp>
      <p:sp>
        <p:nvSpPr>
          <p:cNvPr id="3" name="Content Placeholder 2"/>
          <p:cNvSpPr>
            <a:spLocks noGrp="1"/>
          </p:cNvSpPr>
          <p:nvPr>
            <p:ph idx="1"/>
          </p:nvPr>
        </p:nvSpPr>
        <p:spPr>
          <a:xfrm>
            <a:off x="457200" y="1417638"/>
            <a:ext cx="8229600" cy="5287962"/>
          </a:xfrm>
        </p:spPr>
        <p:txBody>
          <a:bodyPr/>
          <a:lstStyle/>
          <a:p>
            <a:pPr marL="0" indent="0">
              <a:buNone/>
            </a:pPr>
            <a:r>
              <a:rPr lang="en-US" dirty="0" smtClean="0"/>
              <a:t>Still public informing, but from a more global perspective.</a:t>
            </a:r>
          </a:p>
          <a:p>
            <a:pPr marL="0" indent="0">
              <a:buNone/>
            </a:pPr>
            <a:endParaRPr lang="en-US" b="1" dirty="0" smtClean="0"/>
          </a:p>
          <a:p>
            <a:pPr marL="0" indent="0">
              <a:buNone/>
            </a:pPr>
            <a:r>
              <a:rPr lang="en-US" b="1" dirty="0" smtClean="0"/>
              <a:t>1. Moral rule: Global impact, global duties.</a:t>
            </a:r>
          </a:p>
          <a:p>
            <a:pPr marL="0" indent="0">
              <a:buNone/>
            </a:pPr>
            <a:r>
              <a:rPr lang="en-US" b="1" dirty="0" smtClean="0"/>
              <a:t>2</a:t>
            </a:r>
            <a:r>
              <a:rPr lang="en-US" dirty="0" smtClean="0"/>
              <a:t>. </a:t>
            </a:r>
            <a:r>
              <a:rPr lang="en-US" b="1" dirty="0" smtClean="0"/>
              <a:t>Deal with global </a:t>
            </a:r>
            <a:r>
              <a:rPr lang="en-US" b="1" u="sng" dirty="0" smtClean="0"/>
              <a:t>issues</a:t>
            </a:r>
          </a:p>
          <a:p>
            <a:pPr marL="0" indent="0">
              <a:buNone/>
            </a:pPr>
            <a:r>
              <a:rPr lang="en-US" b="1" dirty="0" smtClean="0"/>
              <a:t>3. Deal with global </a:t>
            </a:r>
            <a:r>
              <a:rPr lang="en-US" b="1" u="sng" dirty="0" smtClean="0"/>
              <a:t>pluralism</a:t>
            </a:r>
          </a:p>
          <a:p>
            <a:pPr marL="0" indent="0">
              <a:buNone/>
            </a:pPr>
            <a:r>
              <a:rPr lang="en-US" b="1" dirty="0" smtClean="0"/>
              <a:t>4. Inadequacy </a:t>
            </a:r>
            <a:r>
              <a:rPr lang="en-US" b="1" dirty="0"/>
              <a:t>of </a:t>
            </a:r>
            <a:r>
              <a:rPr lang="en-US" b="1" u="sng" dirty="0"/>
              <a:t>parochial</a:t>
            </a:r>
            <a:r>
              <a:rPr lang="en-US" b="1" dirty="0"/>
              <a:t> </a:t>
            </a:r>
            <a:r>
              <a:rPr lang="en-US" b="1" dirty="0" smtClean="0"/>
              <a:t>j-ethics</a:t>
            </a:r>
          </a:p>
          <a:p>
            <a:pPr marL="0" indent="0">
              <a:buNone/>
            </a:pPr>
            <a:endParaRPr lang="en-US" sz="2000" dirty="0"/>
          </a:p>
          <a:p>
            <a:pPr marL="0" indent="0">
              <a:buNone/>
            </a:pPr>
            <a:r>
              <a:rPr lang="en-US" sz="2000" dirty="0"/>
              <a:t/>
            </a:r>
            <a:br>
              <a:rPr lang="en-US" sz="2000" dirty="0"/>
            </a:br>
            <a:endParaRPr lang="en-US" sz="2000" dirty="0" smtClean="0"/>
          </a:p>
        </p:txBody>
      </p:sp>
    </p:spTree>
    <p:extLst>
      <p:ext uri="{BB962C8B-B14F-4D97-AF65-F5344CB8AC3E}">
        <p14:creationId xmlns:p14="http://schemas.microsoft.com/office/powerpoint/2010/main" val="901418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Ethical Basis: Cosmopolitanism</a:t>
            </a:r>
            <a:endParaRPr lang="en-US" dirty="0"/>
          </a:p>
        </p:txBody>
      </p:sp>
      <p:sp>
        <p:nvSpPr>
          <p:cNvPr id="3" name="Content Placeholder 2"/>
          <p:cNvSpPr>
            <a:spLocks noGrp="1"/>
          </p:cNvSpPr>
          <p:nvPr>
            <p:ph idx="1"/>
          </p:nvPr>
        </p:nvSpPr>
        <p:spPr>
          <a:xfrm>
            <a:off x="457200" y="1600200"/>
            <a:ext cx="8229600" cy="5029200"/>
          </a:xfrm>
        </p:spPr>
        <p:txBody>
          <a:bodyPr/>
          <a:lstStyle/>
          <a:p>
            <a:pPr marL="0" indent="0">
              <a:buNone/>
            </a:pPr>
            <a:r>
              <a:rPr lang="en-US" dirty="0" smtClean="0"/>
              <a:t>1</a:t>
            </a:r>
            <a:r>
              <a:rPr lang="en-US" dirty="0"/>
              <a:t>. Takes seriously </a:t>
            </a:r>
            <a:r>
              <a:rPr lang="en-US" dirty="0" smtClean="0"/>
              <a:t>“moral equality of all humans.”</a:t>
            </a:r>
            <a:endParaRPr lang="en-US" dirty="0"/>
          </a:p>
          <a:p>
            <a:pPr marL="0" indent="0">
              <a:buNone/>
            </a:pPr>
            <a:endParaRPr lang="en-US" dirty="0" smtClean="0"/>
          </a:p>
          <a:p>
            <a:pPr marL="0" indent="0">
              <a:buNone/>
            </a:pPr>
            <a:r>
              <a:rPr lang="en-US" dirty="0" smtClean="0"/>
              <a:t>2</a:t>
            </a:r>
            <a:r>
              <a:rPr lang="en-US" dirty="0"/>
              <a:t>. </a:t>
            </a:r>
            <a:r>
              <a:rPr lang="en-US" dirty="0" smtClean="0"/>
              <a:t>Motivation -Global-minded </a:t>
            </a:r>
            <a:r>
              <a:rPr lang="en-US" dirty="0"/>
              <a:t>values: </a:t>
            </a:r>
            <a:r>
              <a:rPr lang="en-US" dirty="0" smtClean="0"/>
              <a:t>humanitarianism</a:t>
            </a:r>
            <a:r>
              <a:rPr lang="en-US" dirty="0"/>
              <a:t>, human rights, global </a:t>
            </a:r>
            <a:r>
              <a:rPr lang="en-US" dirty="0" smtClean="0"/>
              <a:t>justice</a:t>
            </a:r>
            <a:r>
              <a:rPr lang="en-US" dirty="0"/>
              <a:t>, </a:t>
            </a:r>
            <a:r>
              <a:rPr lang="en-US" dirty="0" smtClean="0"/>
              <a:t>democracy</a:t>
            </a:r>
            <a:r>
              <a:rPr lang="en-US" dirty="0"/>
              <a:t>, global structures.</a:t>
            </a:r>
          </a:p>
          <a:p>
            <a:pPr marL="0" indent="0">
              <a:buNone/>
            </a:pPr>
            <a:endParaRPr lang="en-US" i="1" dirty="0" smtClean="0"/>
          </a:p>
          <a:p>
            <a:pPr marL="0" indent="0">
              <a:buNone/>
            </a:pPr>
            <a:r>
              <a:rPr lang="en-US" i="1" dirty="0" smtClean="0"/>
              <a:t>Journalist </a:t>
            </a:r>
            <a:r>
              <a:rPr lang="en-US" i="1" dirty="0"/>
              <a:t>as global </a:t>
            </a:r>
            <a:r>
              <a:rPr lang="en-US" i="1" dirty="0" smtClean="0"/>
              <a:t>citizen </a:t>
            </a:r>
            <a:r>
              <a:rPr lang="en-US" i="1" dirty="0"/>
              <a:t>and </a:t>
            </a:r>
            <a:r>
              <a:rPr lang="en-US" b="1" i="1" dirty="0"/>
              <a:t>agent</a:t>
            </a:r>
            <a:r>
              <a:rPr lang="en-US" i="1" dirty="0"/>
              <a:t> – not spectator</a:t>
            </a:r>
            <a:r>
              <a:rPr lang="en-US" i="1" dirty="0" smtClean="0"/>
              <a:t>. </a:t>
            </a:r>
            <a:r>
              <a:rPr lang="en-US" dirty="0" smtClean="0"/>
              <a:t>A better world.</a:t>
            </a:r>
            <a:endParaRPr lang="en-US" i="1" dirty="0"/>
          </a:p>
          <a:p>
            <a:pPr marL="0" indent="0">
              <a:buNone/>
            </a:pPr>
            <a:endParaRPr lang="en-US" sz="3600" dirty="0" smtClean="0"/>
          </a:p>
          <a:p>
            <a:pPr marL="0" indent="0">
              <a:buNone/>
            </a:pPr>
            <a:endParaRPr lang="en-US" sz="3600" dirty="0"/>
          </a:p>
          <a:p>
            <a:pPr marL="0" indent="0">
              <a:buNone/>
            </a:pPr>
            <a:endParaRPr lang="en-US" sz="3600" dirty="0" smtClean="0"/>
          </a:p>
          <a:p>
            <a:pPr marL="0" indent="0">
              <a:buNone/>
            </a:pPr>
            <a:r>
              <a:rPr lang="en-US" sz="3600" dirty="0" smtClean="0"/>
              <a:t>GME </a:t>
            </a:r>
            <a:r>
              <a:rPr lang="en-US" sz="3600" dirty="0"/>
              <a:t>based on a </a:t>
            </a:r>
            <a:r>
              <a:rPr lang="en-US" sz="3600" b="1" dirty="0"/>
              <a:t>global ethic</a:t>
            </a:r>
          </a:p>
          <a:p>
            <a:r>
              <a:rPr lang="en-US" sz="3600" dirty="0"/>
              <a:t>Universal principles</a:t>
            </a:r>
          </a:p>
          <a:p>
            <a:endParaRPr lang="en-US" sz="3600" dirty="0"/>
          </a:p>
          <a:p>
            <a:pPr marL="0" indent="0">
              <a:buNone/>
            </a:pPr>
            <a:r>
              <a:rPr lang="en-US" sz="3600" b="1" dirty="0"/>
              <a:t>Moral priority </a:t>
            </a:r>
            <a:r>
              <a:rPr lang="en-US" sz="3600" dirty="0"/>
              <a:t>of global over the </a:t>
            </a:r>
            <a:r>
              <a:rPr lang="en-US" sz="3600" dirty="0" smtClean="0"/>
              <a:t>parochial.  </a:t>
            </a:r>
            <a:endParaRPr lang="en-US" sz="3600" dirty="0"/>
          </a:p>
        </p:txBody>
      </p:sp>
    </p:spTree>
    <p:extLst>
      <p:ext uri="{BB962C8B-B14F-4D97-AF65-F5344CB8AC3E}">
        <p14:creationId xmlns:p14="http://schemas.microsoft.com/office/powerpoint/2010/main" val="905178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GME’s Virtuous Circle: 4 Levels</a:t>
            </a:r>
          </a:p>
        </p:txBody>
      </p:sp>
      <p:sp>
        <p:nvSpPr>
          <p:cNvPr id="3" name="Content Placeholder 2"/>
          <p:cNvSpPr>
            <a:spLocks noGrp="1"/>
          </p:cNvSpPr>
          <p:nvPr>
            <p:ph idx="1"/>
          </p:nvPr>
        </p:nvSpPr>
        <p:spPr>
          <a:xfrm>
            <a:off x="457200" y="1143001"/>
            <a:ext cx="8229600" cy="5657396"/>
          </a:xfrm>
        </p:spPr>
        <p:txBody>
          <a:bodyPr/>
          <a:lstStyle/>
          <a:p>
            <a:endParaRPr lang="en-US" dirty="0"/>
          </a:p>
        </p:txBody>
      </p:sp>
      <p:sp>
        <p:nvSpPr>
          <p:cNvPr id="5" name="Oval 4"/>
          <p:cNvSpPr/>
          <p:nvPr/>
        </p:nvSpPr>
        <p:spPr bwMode="auto">
          <a:xfrm>
            <a:off x="447485" y="1143001"/>
            <a:ext cx="8229600" cy="538275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0000"/>
                </a:solidFill>
                <a:effectLst/>
                <a:latin typeface="Verdana" pitchFamily="34" charset="0"/>
              </a:rPr>
              <a:t>Reflective equilibrium among levels</a:t>
            </a:r>
          </a:p>
        </p:txBody>
      </p:sp>
      <p:sp>
        <p:nvSpPr>
          <p:cNvPr id="7" name="Rounded Rectangle 6"/>
          <p:cNvSpPr/>
          <p:nvPr/>
        </p:nvSpPr>
        <p:spPr bwMode="auto">
          <a:xfrm>
            <a:off x="1143000" y="2590800"/>
            <a:ext cx="2487386" cy="964633"/>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400" b="1" u="sng" dirty="0"/>
              <a:t>Theory: </a:t>
            </a:r>
          </a:p>
          <a:p>
            <a:pPr marL="0" marR="0" indent="0" algn="l" defTabSz="914400" rtl="0" eaLnBrk="1" fontAlgn="base" latinLnBrk="0" hangingPunct="1">
              <a:lnSpc>
                <a:spcPct val="100000"/>
              </a:lnSpc>
              <a:spcBef>
                <a:spcPct val="0"/>
              </a:spcBef>
              <a:spcAft>
                <a:spcPct val="0"/>
              </a:spcAft>
              <a:buClrTx/>
              <a:buSzTx/>
              <a:buFontTx/>
              <a:buNone/>
              <a:tabLst/>
            </a:pPr>
            <a:r>
              <a:rPr lang="en-US" sz="2400" b="1" u="sng" dirty="0"/>
              <a:t>Global </a:t>
            </a:r>
            <a:r>
              <a:rPr kumimoji="0" lang="en-US" sz="2400" b="1" i="0" u="sng" strike="noStrike" cap="none" normalizeH="0" baseline="0" dirty="0">
                <a:ln>
                  <a:noFill/>
                </a:ln>
                <a:solidFill>
                  <a:schemeClr val="tx1"/>
                </a:solidFill>
                <a:effectLst/>
              </a:rPr>
              <a:t>ethics</a:t>
            </a:r>
          </a:p>
        </p:txBody>
      </p:sp>
      <p:sp>
        <p:nvSpPr>
          <p:cNvPr id="9" name="Rounded Rectangle 8"/>
          <p:cNvSpPr/>
          <p:nvPr/>
        </p:nvSpPr>
        <p:spPr bwMode="auto">
          <a:xfrm>
            <a:off x="5105399" y="2590800"/>
            <a:ext cx="2514599" cy="105075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smtClean="0">
                <a:ln>
                  <a:noFill/>
                </a:ln>
                <a:solidFill>
                  <a:schemeClr val="tx1"/>
                </a:solidFill>
                <a:effectLst/>
              </a:rPr>
              <a:t>Global</a:t>
            </a:r>
            <a:r>
              <a:rPr kumimoji="0" lang="en-US" sz="2000" b="1" i="0" u="sng" strike="noStrike" cap="none" normalizeH="0" dirty="0" smtClean="0">
                <a:ln>
                  <a:noFill/>
                </a:ln>
                <a:solidFill>
                  <a:schemeClr val="tx1"/>
                </a:solidFill>
                <a:effectLst/>
              </a:rPr>
              <a:t> Ethics </a:t>
            </a:r>
          </a:p>
          <a:p>
            <a:pPr marL="0" marR="0" indent="0" algn="l"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dirty="0" smtClean="0">
                <a:ln>
                  <a:noFill/>
                </a:ln>
                <a:solidFill>
                  <a:schemeClr val="tx1"/>
                </a:solidFill>
                <a:effectLst/>
              </a:rPr>
              <a:t>applied to </a:t>
            </a:r>
          </a:p>
          <a:p>
            <a:pPr marL="0" marR="0" indent="0" algn="l" defTabSz="914400" rtl="0" eaLnBrk="1" fontAlgn="base" latinLnBrk="0" hangingPunct="1">
              <a:lnSpc>
                <a:spcPct val="100000"/>
              </a:lnSpc>
              <a:spcBef>
                <a:spcPct val="0"/>
              </a:spcBef>
              <a:spcAft>
                <a:spcPct val="0"/>
              </a:spcAft>
              <a:buClrTx/>
              <a:buSzTx/>
              <a:buFontTx/>
              <a:buNone/>
              <a:tabLst/>
            </a:pPr>
            <a:r>
              <a:rPr lang="en-US" sz="2000" b="1" u="sng" baseline="0" dirty="0" smtClean="0"/>
              <a:t>ME</a:t>
            </a:r>
            <a:endParaRPr kumimoji="0" lang="en-US" sz="2000" b="1" i="0" u="sng" strike="noStrike" cap="none" normalizeH="0" baseline="0" dirty="0">
              <a:ln>
                <a:noFill/>
              </a:ln>
              <a:solidFill>
                <a:schemeClr val="tx1"/>
              </a:solidFill>
              <a:effectLst/>
            </a:endParaRPr>
          </a:p>
        </p:txBody>
      </p:sp>
      <p:sp>
        <p:nvSpPr>
          <p:cNvPr id="10" name="Rounded Rectangle 9"/>
          <p:cNvSpPr/>
          <p:nvPr/>
        </p:nvSpPr>
        <p:spPr bwMode="auto">
          <a:xfrm>
            <a:off x="1627271" y="4514434"/>
            <a:ext cx="2506121" cy="1304989"/>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rPr>
              <a:t>Applied to </a:t>
            </a:r>
          </a:p>
          <a:p>
            <a:pPr marL="0" marR="0" indent="0" algn="l"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rPr>
              <a:t>Practice: </a:t>
            </a:r>
          </a:p>
          <a:p>
            <a:pPr marL="0" marR="0" indent="0" algn="l" defTabSz="914400" rtl="0" eaLnBrk="1" fontAlgn="base" latinLnBrk="0" hangingPunct="1">
              <a:lnSpc>
                <a:spcPct val="100000"/>
              </a:lnSpc>
              <a:spcBef>
                <a:spcPct val="0"/>
              </a:spcBef>
              <a:spcAft>
                <a:spcPct val="0"/>
              </a:spcAft>
              <a:buClrTx/>
              <a:buSzTx/>
              <a:buFontTx/>
              <a:buNone/>
              <a:tabLst/>
            </a:pPr>
            <a:r>
              <a:rPr lang="en-US" sz="2000" b="1" u="sng" dirty="0"/>
              <a:t>I</a:t>
            </a:r>
            <a:r>
              <a:rPr kumimoji="0" lang="en-US" sz="2000" b="1" i="0" u="sng" strike="noStrike" cap="none" normalizeH="0" baseline="0" dirty="0">
                <a:ln>
                  <a:noFill/>
                </a:ln>
                <a:solidFill>
                  <a:schemeClr val="tx1"/>
                </a:solidFill>
                <a:effectLst/>
              </a:rPr>
              <a:t>ssues</a:t>
            </a:r>
          </a:p>
        </p:txBody>
      </p:sp>
      <p:sp>
        <p:nvSpPr>
          <p:cNvPr id="11" name="Rounded Rectangle 10"/>
          <p:cNvSpPr/>
          <p:nvPr/>
        </p:nvSpPr>
        <p:spPr bwMode="auto">
          <a:xfrm>
            <a:off x="4979816" y="4595022"/>
            <a:ext cx="2387183" cy="133945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a:ln>
                  <a:noFill/>
                </a:ln>
                <a:solidFill>
                  <a:schemeClr val="tx1"/>
                </a:solidFill>
                <a:effectLst/>
                <a:latin typeface="Verdana" pitchFamily="34" charset="0"/>
              </a:rPr>
              <a:t>Feedback </a:t>
            </a: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a:ln>
                  <a:noFill/>
                </a:ln>
                <a:solidFill>
                  <a:schemeClr val="tx1"/>
                </a:solidFill>
                <a:effectLst/>
                <a:latin typeface="Verdana" pitchFamily="34" charset="0"/>
              </a:rPr>
              <a:t>from </a:t>
            </a: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a:ln>
                  <a:noFill/>
                </a:ln>
                <a:solidFill>
                  <a:schemeClr val="tx1"/>
                </a:solidFill>
                <a:effectLst/>
                <a:latin typeface="Verdana" pitchFamily="34" charset="0"/>
              </a:rPr>
              <a:t>practice </a:t>
            </a:r>
          </a:p>
        </p:txBody>
      </p:sp>
      <p:sp>
        <p:nvSpPr>
          <p:cNvPr id="18" name="Left-Right Arrow 17"/>
          <p:cNvSpPr/>
          <p:nvPr/>
        </p:nvSpPr>
        <p:spPr bwMode="auto">
          <a:xfrm>
            <a:off x="3817411" y="2849369"/>
            <a:ext cx="1216152" cy="484632"/>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0000"/>
              </a:solidFill>
              <a:effectLst/>
              <a:latin typeface="Verdana" pitchFamily="34" charset="0"/>
            </a:endParaRPr>
          </a:p>
        </p:txBody>
      </p:sp>
      <p:sp>
        <p:nvSpPr>
          <p:cNvPr id="21" name="Left-Right Arrow 20"/>
          <p:cNvSpPr/>
          <p:nvPr/>
        </p:nvSpPr>
        <p:spPr bwMode="auto">
          <a:xfrm rot="5400000">
            <a:off x="5618697" y="3911209"/>
            <a:ext cx="953408" cy="484632"/>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
        <p:nvSpPr>
          <p:cNvPr id="22" name="Left-Right Arrow 21"/>
          <p:cNvSpPr/>
          <p:nvPr/>
        </p:nvSpPr>
        <p:spPr bwMode="auto">
          <a:xfrm rot="5400000">
            <a:off x="2123240" y="3875944"/>
            <a:ext cx="953408" cy="484632"/>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
        <p:nvSpPr>
          <p:cNvPr id="23" name="Left-Right Arrow 22"/>
          <p:cNvSpPr/>
          <p:nvPr/>
        </p:nvSpPr>
        <p:spPr bwMode="auto">
          <a:xfrm rot="10800000">
            <a:off x="4045168" y="5104991"/>
            <a:ext cx="953408" cy="484632"/>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
        <p:nvSpPr>
          <p:cNvPr id="24" name="Left-Right Arrow 23"/>
          <p:cNvSpPr/>
          <p:nvPr/>
        </p:nvSpPr>
        <p:spPr bwMode="auto">
          <a:xfrm rot="2051580">
            <a:off x="4328091" y="3565957"/>
            <a:ext cx="1216152" cy="484632"/>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
        <p:nvSpPr>
          <p:cNvPr id="25" name="Left-Right Arrow 24"/>
          <p:cNvSpPr/>
          <p:nvPr/>
        </p:nvSpPr>
        <p:spPr bwMode="auto">
          <a:xfrm rot="8144008">
            <a:off x="4095297" y="4149823"/>
            <a:ext cx="953408" cy="484632"/>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Tree>
    <p:extLst>
      <p:ext uri="{BB962C8B-B14F-4D97-AF65-F5344CB8AC3E}">
        <p14:creationId xmlns:p14="http://schemas.microsoft.com/office/powerpoint/2010/main" val="3622189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would change?</a:t>
            </a:r>
          </a:p>
        </p:txBody>
      </p:sp>
      <p:sp>
        <p:nvSpPr>
          <p:cNvPr id="3" name="Content Placeholder 2"/>
          <p:cNvSpPr>
            <a:spLocks noGrp="1"/>
          </p:cNvSpPr>
          <p:nvPr>
            <p:ph idx="1"/>
          </p:nvPr>
        </p:nvSpPr>
        <p:spPr/>
        <p:txBody>
          <a:bodyPr/>
          <a:lstStyle/>
          <a:p>
            <a:pPr marL="0" indent="0">
              <a:buNone/>
            </a:pPr>
            <a:r>
              <a:rPr lang="en-US" dirty="0" smtClean="0"/>
              <a:t>Self-consciousness, aims &amp; scope</a:t>
            </a:r>
            <a:endParaRPr lang="en-US" dirty="0"/>
          </a:p>
          <a:p>
            <a:pPr marL="0" indent="0">
              <a:buNone/>
            </a:pPr>
            <a:endParaRPr lang="en-US" dirty="0"/>
          </a:p>
          <a:p>
            <a:pPr marL="0" indent="0">
              <a:buNone/>
            </a:pPr>
            <a:r>
              <a:rPr lang="en-US" dirty="0"/>
              <a:t>Ethical principles: new and revamped</a:t>
            </a:r>
          </a:p>
          <a:p>
            <a:pPr marL="0" indent="0">
              <a:buNone/>
            </a:pPr>
            <a:endParaRPr lang="en-US" dirty="0"/>
          </a:p>
          <a:p>
            <a:pPr marL="0" indent="0">
              <a:buNone/>
            </a:pPr>
            <a:r>
              <a:rPr lang="en-US" dirty="0"/>
              <a:t>Practice: </a:t>
            </a:r>
            <a:r>
              <a:rPr lang="en-US" dirty="0" smtClean="0"/>
              <a:t>different approaches </a:t>
            </a:r>
            <a:r>
              <a:rPr lang="en-US" dirty="0"/>
              <a:t>to stories, especially global issues</a:t>
            </a:r>
          </a:p>
        </p:txBody>
      </p:sp>
    </p:spTree>
    <p:extLst>
      <p:ext uri="{BB962C8B-B14F-4D97-AF65-F5344CB8AC3E}">
        <p14:creationId xmlns:p14="http://schemas.microsoft.com/office/powerpoint/2010/main" val="396611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Themes in GME</a:t>
            </a:r>
          </a:p>
        </p:txBody>
      </p:sp>
      <p:sp>
        <p:nvSpPr>
          <p:cNvPr id="3" name="Content Placeholder 2"/>
          <p:cNvSpPr>
            <a:spLocks noGrp="1"/>
          </p:cNvSpPr>
          <p:nvPr>
            <p:ph idx="1"/>
          </p:nvPr>
        </p:nvSpPr>
        <p:spPr>
          <a:xfrm>
            <a:off x="152400" y="1600200"/>
            <a:ext cx="8991600" cy="5257800"/>
          </a:xfrm>
        </p:spPr>
        <p:txBody>
          <a:bodyPr/>
          <a:lstStyle/>
          <a:p>
            <a:pPr marL="0" indent="0">
              <a:buNone/>
            </a:pPr>
            <a:r>
              <a:rPr lang="en-US" dirty="0" smtClean="0"/>
              <a:t>1. See </a:t>
            </a:r>
            <a:r>
              <a:rPr lang="en-US" dirty="0"/>
              <a:t>Table of Contents for </a:t>
            </a:r>
            <a:r>
              <a:rPr lang="en-US" dirty="0" smtClean="0"/>
              <a:t>book, below.</a:t>
            </a:r>
          </a:p>
          <a:p>
            <a:pPr marL="0" indent="0">
              <a:buNone/>
            </a:pPr>
            <a:endParaRPr lang="en-US" dirty="0" smtClean="0"/>
          </a:p>
          <a:p>
            <a:pPr marL="0" indent="0">
              <a:buNone/>
            </a:pPr>
            <a:r>
              <a:rPr lang="en-US" dirty="0" smtClean="0"/>
              <a:t>2. See Ward’s Sample Code</a:t>
            </a:r>
          </a:p>
          <a:p>
            <a:pPr marL="0" indent="0">
              <a:buNone/>
            </a:pPr>
            <a:r>
              <a:rPr lang="en-US" dirty="0">
                <a:hlinkClick r:id="rId4"/>
              </a:rPr>
              <a:t>http://</a:t>
            </a:r>
            <a:r>
              <a:rPr lang="en-US" dirty="0" smtClean="0">
                <a:hlinkClick r:id="rId4"/>
              </a:rPr>
              <a:t>mediamorals.org/introducing-the-ward-code-for-global-integrated-ethics</a:t>
            </a:r>
            <a:endParaRPr lang="en-US" dirty="0" smtClean="0"/>
          </a:p>
          <a:p>
            <a:pPr marL="0" indent="0">
              <a:buNone/>
            </a:pPr>
            <a:endParaRPr lang="en-US" dirty="0" smtClean="0"/>
          </a:p>
          <a:p>
            <a:pPr marL="0" indent="0">
              <a:buNone/>
            </a:pPr>
            <a:r>
              <a:rPr lang="en-US" dirty="0" smtClean="0"/>
              <a:t>3. See Springer </a:t>
            </a:r>
            <a:r>
              <a:rPr lang="en-US" i="1" dirty="0" smtClean="0"/>
              <a:t>Handbook for </a:t>
            </a:r>
          </a:p>
          <a:p>
            <a:pPr marL="0" indent="0">
              <a:buNone/>
            </a:pPr>
            <a:r>
              <a:rPr lang="en-US" i="1" dirty="0" smtClean="0"/>
              <a:t>Global Media Ethics</a:t>
            </a:r>
            <a:endParaRPr lang="en-US" dirty="0"/>
          </a:p>
          <a:p>
            <a:pPr marL="0" indent="0">
              <a:buNone/>
            </a:pPr>
            <a:endParaRPr lang="en-US" dirty="0"/>
          </a:p>
          <a:p>
            <a:pPr marL="0"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045504154"/>
              </p:ext>
            </p:extLst>
          </p:nvPr>
        </p:nvGraphicFramePr>
        <p:xfrm>
          <a:off x="7010400" y="4495800"/>
          <a:ext cx="6172200" cy="2362200"/>
        </p:xfrm>
        <a:graphic>
          <a:graphicData uri="http://schemas.openxmlformats.org/presentationml/2006/ole">
            <mc:AlternateContent xmlns:mc="http://schemas.openxmlformats.org/markup-compatibility/2006">
              <mc:Choice xmlns:v="urn:schemas-microsoft-com:vml" Requires="v">
                <p:oleObj spid="_x0000_s20544" name="Document" r:id="rId6" imgW="5956042" imgH="1910770" progId="Word.Document.12">
                  <p:embed/>
                </p:oleObj>
              </mc:Choice>
              <mc:Fallback>
                <p:oleObj name="Document" r:id="rId6" imgW="5956042" imgH="1910770" progId="Word.Document.12">
                  <p:embed/>
                  <p:pic>
                    <p:nvPicPr>
                      <p:cNvPr id="0" name=""/>
                      <p:cNvPicPr/>
                      <p:nvPr/>
                    </p:nvPicPr>
                    <p:blipFill>
                      <a:blip r:embed="rId7"/>
                      <a:stretch>
                        <a:fillRect/>
                      </a:stretch>
                    </p:blipFill>
                    <p:spPr>
                      <a:xfrm>
                        <a:off x="7010400" y="4495800"/>
                        <a:ext cx="6172200" cy="2362200"/>
                      </a:xfrm>
                      <a:prstGeom prst="rect">
                        <a:avLst/>
                      </a:prstGeom>
                    </p:spPr>
                  </p:pic>
                </p:oleObj>
              </mc:Fallback>
            </mc:AlternateContent>
          </a:graphicData>
        </a:graphic>
      </p:graphicFrame>
    </p:spTree>
    <p:extLst>
      <p:ext uri="{BB962C8B-B14F-4D97-AF65-F5344CB8AC3E}">
        <p14:creationId xmlns:p14="http://schemas.microsoft.com/office/powerpoint/2010/main" val="3560788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of GME</a:t>
            </a:r>
          </a:p>
        </p:txBody>
      </p:sp>
      <p:sp>
        <p:nvSpPr>
          <p:cNvPr id="3" name="Content Placeholder 2"/>
          <p:cNvSpPr>
            <a:spLocks noGrp="1"/>
          </p:cNvSpPr>
          <p:nvPr>
            <p:ph idx="1"/>
          </p:nvPr>
        </p:nvSpPr>
        <p:spPr>
          <a:xfrm>
            <a:off x="457200" y="1600200"/>
            <a:ext cx="8229600" cy="5105400"/>
          </a:xfrm>
        </p:spPr>
        <p:txBody>
          <a:bodyPr/>
          <a:lstStyle/>
          <a:p>
            <a:pPr marL="0" indent="0">
              <a:buNone/>
            </a:pPr>
            <a:r>
              <a:rPr lang="en-US" sz="3600" b="1" dirty="0"/>
              <a:t>A “project”: </a:t>
            </a:r>
            <a:r>
              <a:rPr lang="en-US" sz="3600" dirty="0"/>
              <a:t>work in progress. No “one” thing. Plural approaches.</a:t>
            </a:r>
          </a:p>
          <a:p>
            <a:pPr marL="0" indent="0">
              <a:buNone/>
            </a:pPr>
            <a:endParaRPr lang="en-US" sz="3600" dirty="0"/>
          </a:p>
          <a:p>
            <a:pPr marL="0" indent="0">
              <a:buNone/>
            </a:pPr>
            <a:r>
              <a:rPr lang="en-US" sz="3600" dirty="0"/>
              <a:t>*Emergent ethics: </a:t>
            </a:r>
            <a:r>
              <a:rPr lang="en-US" sz="3600" dirty="0" smtClean="0"/>
              <a:t>a </a:t>
            </a:r>
            <a:r>
              <a:rPr lang="en-US" sz="3600" dirty="0"/>
              <a:t>beachhead on dominant ‘parochialism</a:t>
            </a:r>
            <a:r>
              <a:rPr lang="en-US" sz="3600" dirty="0" smtClean="0"/>
              <a:t>’.</a:t>
            </a:r>
          </a:p>
          <a:p>
            <a:pPr marL="0" indent="0">
              <a:buNone/>
            </a:pPr>
            <a:r>
              <a:rPr lang="en-US" sz="5400" dirty="0" smtClean="0">
                <a:solidFill>
                  <a:srgbClr val="FF0000"/>
                </a:solidFill>
                <a:latin typeface="AR DARLING" panose="02000000000000000000" pitchFamily="2" charset="0"/>
              </a:rPr>
              <a:t>Zone </a:t>
            </a:r>
            <a:r>
              <a:rPr lang="en-US" sz="5400" dirty="0">
                <a:solidFill>
                  <a:srgbClr val="FF0000"/>
                </a:solidFill>
                <a:latin typeface="AR DARLING" panose="02000000000000000000" pitchFamily="2" charset="0"/>
              </a:rPr>
              <a:t>of </a:t>
            </a:r>
            <a:r>
              <a:rPr lang="en-US" sz="5400" dirty="0" smtClean="0">
                <a:solidFill>
                  <a:srgbClr val="FF0000"/>
                </a:solidFill>
                <a:latin typeface="AR DARLING" panose="02000000000000000000" pitchFamily="2" charset="0"/>
              </a:rPr>
              <a:t>Contestation</a:t>
            </a:r>
          </a:p>
          <a:p>
            <a:pPr marL="0" indent="0">
              <a:buNone/>
            </a:pPr>
            <a:r>
              <a:rPr lang="en-US" i="1" dirty="0" smtClean="0">
                <a:solidFill>
                  <a:srgbClr val="FF0000"/>
                </a:solidFill>
              </a:rPr>
              <a:t>Utopian </a:t>
            </a:r>
            <a:r>
              <a:rPr lang="en-US" i="1" dirty="0">
                <a:solidFill>
                  <a:srgbClr val="FF0000"/>
                </a:solidFill>
              </a:rPr>
              <a:t>in negative </a:t>
            </a:r>
            <a:r>
              <a:rPr lang="en-US" i="1" dirty="0" smtClean="0">
                <a:solidFill>
                  <a:srgbClr val="FF0000"/>
                </a:solidFill>
              </a:rPr>
              <a:t>sense?</a:t>
            </a:r>
            <a:endParaRPr lang="en-US" i="1" dirty="0">
              <a:solidFill>
                <a:srgbClr val="FF0000"/>
              </a:solidFill>
            </a:endParaRPr>
          </a:p>
          <a:p>
            <a:pPr marL="0" indent="0">
              <a:buNone/>
            </a:pPr>
            <a:endParaRPr lang="en-US" sz="5400" i="1" dirty="0"/>
          </a:p>
          <a:p>
            <a:pPr marL="0" indent="0">
              <a:buNone/>
            </a:pPr>
            <a:endParaRPr lang="en-US" sz="5400" dirty="0"/>
          </a:p>
        </p:txBody>
      </p:sp>
    </p:spTree>
    <p:extLst>
      <p:ext uri="{BB962C8B-B14F-4D97-AF65-F5344CB8AC3E}">
        <p14:creationId xmlns:p14="http://schemas.microsoft.com/office/powerpoint/2010/main" val="725306367"/>
      </p:ext>
    </p:extLst>
  </p:cSld>
  <p:clrMapOvr>
    <a:masterClrMapping/>
  </p:clrMapOvr>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11605</TotalTime>
  <Words>3036</Words>
  <Application>Microsoft Macintosh PowerPoint</Application>
  <PresentationFormat>On-screen Show (4:3)</PresentationFormat>
  <Paragraphs>427</Paragraphs>
  <Slides>33</Slides>
  <Notes>33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Globe</vt:lpstr>
      <vt:lpstr>Document</vt:lpstr>
      <vt:lpstr> </vt:lpstr>
      <vt:lpstr>Outline</vt:lpstr>
      <vt:lpstr>Part 1: What is GME?</vt:lpstr>
      <vt:lpstr>WHY GME? 4 Reasons</vt:lpstr>
      <vt:lpstr>Ethical Basis: Cosmopolitanism</vt:lpstr>
      <vt:lpstr>GME’s Virtuous Circle: 4 Levels</vt:lpstr>
      <vt:lpstr>So what would change?</vt:lpstr>
      <vt:lpstr>Themes in GME</vt:lpstr>
      <vt:lpstr>Status of GME</vt:lpstr>
      <vt:lpstr>Part 2: Prospects for Realization</vt:lpstr>
      <vt:lpstr>Professional Journalism Model  Monopoly on news and advertising</vt:lpstr>
      <vt:lpstr>Digital Model: Mass self- communication; networks</vt:lpstr>
      <vt:lpstr>Worrisome conditions/obstacles</vt:lpstr>
      <vt:lpstr>Communication in era of division, inequality, and partiality</vt:lpstr>
      <vt:lpstr>Educational Issues</vt:lpstr>
      <vt:lpstr>Limits: Structure of Journalism</vt:lpstr>
      <vt:lpstr>Now, for some better news…encouraging trends</vt:lpstr>
      <vt:lpstr>New work at theory level</vt:lpstr>
      <vt:lpstr>PowerPoint Presentation</vt:lpstr>
      <vt:lpstr>New Forms of  Engaged Journalism: Buzzword of 2015!  </vt:lpstr>
      <vt:lpstr>Models for engaged journalism</vt:lpstr>
      <vt:lpstr>Engaged, Immersive Journalism</vt:lpstr>
      <vt:lpstr>Knowledge journalism: Sample course outline</vt:lpstr>
      <vt:lpstr>In J-Schools: Global Reporting Center</vt:lpstr>
      <vt:lpstr>Journalism Networks: Academia &amp; Journalists</vt:lpstr>
      <vt:lpstr>PowerPoint Presentation</vt:lpstr>
      <vt:lpstr>Example of useful context</vt:lpstr>
      <vt:lpstr>New Guides for Global Issues</vt:lpstr>
      <vt:lpstr>Guides</vt:lpstr>
      <vt:lpstr>Part 3: Things we can do</vt:lpstr>
      <vt:lpstr>Global consciousness-networks? </vt:lpstr>
      <vt:lpstr>How far can GME go?</vt:lpstr>
      <vt:lpstr> </vt:lpstr>
    </vt:vector>
  </TitlesOfParts>
  <Company>UBC - SCHOOL OF JOURNALISM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Ethics and the Law</dc:title>
  <dc:creator>STEPHEN  WARD</dc:creator>
  <cp:lastModifiedBy>Ann Auman</cp:lastModifiedBy>
  <cp:revision>975</cp:revision>
  <cp:lastPrinted>2016-04-03T13:05:03Z</cp:lastPrinted>
  <dcterms:created xsi:type="dcterms:W3CDTF">2001-08-28T18:20:55Z</dcterms:created>
  <dcterms:modified xsi:type="dcterms:W3CDTF">2016-08-02T17:14:28Z</dcterms:modified>
</cp:coreProperties>
</file>